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331" r:id="rId4"/>
    <p:sldId id="323" r:id="rId5"/>
    <p:sldId id="325" r:id="rId6"/>
    <p:sldId id="326" r:id="rId7"/>
    <p:sldId id="327" r:id="rId8"/>
    <p:sldId id="328" r:id="rId9"/>
    <p:sldId id="257" r:id="rId10"/>
    <p:sldId id="258" r:id="rId11"/>
    <p:sldId id="259" r:id="rId12"/>
    <p:sldId id="260" r:id="rId13"/>
    <p:sldId id="261" r:id="rId14"/>
    <p:sldId id="262" r:id="rId15"/>
    <p:sldId id="263" r:id="rId16"/>
    <p:sldId id="264" r:id="rId17"/>
    <p:sldId id="265" r:id="rId18"/>
    <p:sldId id="266" r:id="rId19"/>
    <p:sldId id="267"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1" r:id="rId62"/>
    <p:sldId id="310" r:id="rId63"/>
    <p:sldId id="312" r:id="rId64"/>
    <p:sldId id="313" r:id="rId65"/>
    <p:sldId id="314" r:id="rId66"/>
    <p:sldId id="315" r:id="rId67"/>
    <p:sldId id="316" r:id="rId68"/>
    <p:sldId id="317" r:id="rId69"/>
    <p:sldId id="318" r:id="rId70"/>
    <p:sldId id="319" r:id="rId71"/>
    <p:sldId id="320" r:id="rId72"/>
    <p:sldId id="321" r:id="rId73"/>
    <p:sldId id="322" r:id="rId74"/>
    <p:sldId id="330" r:id="rId75"/>
    <p:sldId id="329" r:id="rId76"/>
  </p:sldIdLst>
  <p:sldSz cx="10799763" cy="12599988"/>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0" d="100"/>
          <a:sy n="30" d="100"/>
        </p:scale>
        <p:origin x="1512"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2" y="2062083"/>
            <a:ext cx="9179799" cy="4386662"/>
          </a:xfrm>
        </p:spPr>
        <p:txBody>
          <a:bodyPr anchor="b"/>
          <a:lstStyle>
            <a:lvl1pPr algn="ctr">
              <a:defRPr sz="7087"/>
            </a:lvl1pPr>
          </a:lstStyle>
          <a:p>
            <a:r>
              <a:rPr lang="tr-TR" smtClean="0"/>
              <a:t>Asıl başlık stili için tıklatın</a:t>
            </a:r>
            <a:endParaRPr lang="en-US" dirty="0"/>
          </a:p>
        </p:txBody>
      </p:sp>
      <p:sp>
        <p:nvSpPr>
          <p:cNvPr id="3" name="Subtitle 2"/>
          <p:cNvSpPr>
            <a:spLocks noGrp="1"/>
          </p:cNvSpPr>
          <p:nvPr>
            <p:ph type="subTitle" idx="1"/>
          </p:nvPr>
        </p:nvSpPr>
        <p:spPr>
          <a:xfrm>
            <a:off x="1349971" y="6617911"/>
            <a:ext cx="8099822" cy="3042080"/>
          </a:xfrm>
        </p:spPr>
        <p:txBody>
          <a:bodyPr/>
          <a:lstStyle>
            <a:lvl1pPr marL="0" indent="0" algn="ctr">
              <a:buNone/>
              <a:defRPr sz="2835"/>
            </a:lvl1pPr>
            <a:lvl2pPr marL="539999" indent="0" algn="ctr">
              <a:buNone/>
              <a:defRPr sz="2362"/>
            </a:lvl2pPr>
            <a:lvl3pPr marL="1079998" indent="0" algn="ctr">
              <a:buNone/>
              <a:defRPr sz="2126"/>
            </a:lvl3pPr>
            <a:lvl4pPr marL="1619997" indent="0" algn="ctr">
              <a:buNone/>
              <a:defRPr sz="1890"/>
            </a:lvl4pPr>
            <a:lvl5pPr marL="2159996" indent="0" algn="ctr">
              <a:buNone/>
              <a:defRPr sz="1890"/>
            </a:lvl5pPr>
            <a:lvl6pPr marL="2699995" indent="0" algn="ctr">
              <a:buNone/>
              <a:defRPr sz="1890"/>
            </a:lvl6pPr>
            <a:lvl7pPr marL="3239994" indent="0" algn="ctr">
              <a:buNone/>
              <a:defRPr sz="1890"/>
            </a:lvl7pPr>
            <a:lvl8pPr marL="3779992" indent="0" algn="ctr">
              <a:buNone/>
              <a:defRPr sz="1890"/>
            </a:lvl8pPr>
            <a:lvl9pPr marL="4319991" indent="0" algn="ctr">
              <a:buNone/>
              <a:defRPr sz="189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9.2.2017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2391917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9.2.2017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419644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670833"/>
            <a:ext cx="2328699" cy="10677907"/>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742484" y="670833"/>
            <a:ext cx="6851100" cy="1067790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9.2.2017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73922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4" y="2062084"/>
            <a:ext cx="9179799" cy="4386662"/>
          </a:xfrm>
        </p:spPr>
        <p:txBody>
          <a:bodyPr anchor="b"/>
          <a:lstStyle>
            <a:lvl1pPr algn="ctr">
              <a:defRPr sz="7087"/>
            </a:lvl1pPr>
          </a:lstStyle>
          <a:p>
            <a:r>
              <a:rPr lang="tr-TR" smtClean="0"/>
              <a:t>Asıl başlık stili için tıklatın</a:t>
            </a:r>
            <a:endParaRPr lang="en-US" dirty="0"/>
          </a:p>
        </p:txBody>
      </p:sp>
      <p:sp>
        <p:nvSpPr>
          <p:cNvPr id="3" name="Subtitle 2"/>
          <p:cNvSpPr>
            <a:spLocks noGrp="1"/>
          </p:cNvSpPr>
          <p:nvPr>
            <p:ph type="subTitle" idx="1"/>
          </p:nvPr>
        </p:nvSpPr>
        <p:spPr>
          <a:xfrm>
            <a:off x="1349971" y="6617913"/>
            <a:ext cx="8099822" cy="3042079"/>
          </a:xfrm>
        </p:spPr>
        <p:txBody>
          <a:bodyPr/>
          <a:lstStyle>
            <a:lvl1pPr marL="0" indent="0" algn="ctr">
              <a:buNone/>
              <a:defRPr sz="2835"/>
            </a:lvl1pPr>
            <a:lvl2pPr marL="540100" indent="0" algn="ctr">
              <a:buNone/>
              <a:defRPr sz="2362"/>
            </a:lvl2pPr>
            <a:lvl3pPr marL="1080197" indent="0" algn="ctr">
              <a:buNone/>
              <a:defRPr sz="2128"/>
            </a:lvl3pPr>
            <a:lvl4pPr marL="1620297" indent="0" algn="ctr">
              <a:buNone/>
              <a:defRPr sz="1890"/>
            </a:lvl4pPr>
            <a:lvl5pPr marL="2160398" indent="0" algn="ctr">
              <a:buNone/>
              <a:defRPr sz="1890"/>
            </a:lvl5pPr>
            <a:lvl6pPr marL="2700498" indent="0" algn="ctr">
              <a:buNone/>
              <a:defRPr sz="1890"/>
            </a:lvl6pPr>
            <a:lvl7pPr marL="3240595" indent="0" algn="ctr">
              <a:buNone/>
              <a:defRPr sz="1890"/>
            </a:lvl7pPr>
            <a:lvl8pPr marL="3780695" indent="0" algn="ctr">
              <a:buNone/>
              <a:defRPr sz="1890"/>
            </a:lvl8pPr>
            <a:lvl9pPr marL="4320792" indent="0" algn="ctr">
              <a:buNone/>
              <a:defRPr sz="189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65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107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3141252"/>
            <a:ext cx="9314796" cy="5241244"/>
          </a:xfrm>
        </p:spPr>
        <p:txBody>
          <a:bodyPr anchor="b"/>
          <a:lstStyle>
            <a:lvl1pPr>
              <a:defRPr sz="7087"/>
            </a:lvl1pPr>
          </a:lstStyle>
          <a:p>
            <a:r>
              <a:rPr lang="tr-TR" smtClean="0"/>
              <a:t>Asıl başlık stili için tıklatın</a:t>
            </a:r>
            <a:endParaRPr lang="en-US" dirty="0"/>
          </a:p>
        </p:txBody>
      </p:sp>
      <p:sp>
        <p:nvSpPr>
          <p:cNvPr id="3" name="Text Placeholder 2"/>
          <p:cNvSpPr>
            <a:spLocks noGrp="1"/>
          </p:cNvSpPr>
          <p:nvPr>
            <p:ph type="body" idx="1"/>
          </p:nvPr>
        </p:nvSpPr>
        <p:spPr>
          <a:xfrm>
            <a:off x="736859" y="8432079"/>
            <a:ext cx="9314796" cy="2756246"/>
          </a:xfrm>
        </p:spPr>
        <p:txBody>
          <a:bodyPr/>
          <a:lstStyle>
            <a:lvl1pPr marL="0" indent="0">
              <a:buNone/>
              <a:defRPr sz="2835">
                <a:solidFill>
                  <a:schemeClr val="tx1"/>
                </a:solidFill>
              </a:defRPr>
            </a:lvl1pPr>
            <a:lvl2pPr marL="540100" indent="0">
              <a:buNone/>
              <a:defRPr sz="2362">
                <a:solidFill>
                  <a:schemeClr val="tx1">
                    <a:tint val="75000"/>
                  </a:schemeClr>
                </a:solidFill>
              </a:defRPr>
            </a:lvl2pPr>
            <a:lvl3pPr marL="1080197" indent="0">
              <a:buNone/>
              <a:defRPr sz="2128">
                <a:solidFill>
                  <a:schemeClr val="tx1">
                    <a:tint val="75000"/>
                  </a:schemeClr>
                </a:solidFill>
              </a:defRPr>
            </a:lvl3pPr>
            <a:lvl4pPr marL="1620297" indent="0">
              <a:buNone/>
              <a:defRPr sz="1890">
                <a:solidFill>
                  <a:schemeClr val="tx1">
                    <a:tint val="75000"/>
                  </a:schemeClr>
                </a:solidFill>
              </a:defRPr>
            </a:lvl4pPr>
            <a:lvl5pPr marL="2160398" indent="0">
              <a:buNone/>
              <a:defRPr sz="1890">
                <a:solidFill>
                  <a:schemeClr val="tx1">
                    <a:tint val="75000"/>
                  </a:schemeClr>
                </a:solidFill>
              </a:defRPr>
            </a:lvl5pPr>
            <a:lvl6pPr marL="2700498" indent="0">
              <a:buNone/>
              <a:defRPr sz="1890">
                <a:solidFill>
                  <a:schemeClr val="tx1">
                    <a:tint val="75000"/>
                  </a:schemeClr>
                </a:solidFill>
              </a:defRPr>
            </a:lvl6pPr>
            <a:lvl7pPr marL="3240595" indent="0">
              <a:buNone/>
              <a:defRPr sz="1890">
                <a:solidFill>
                  <a:schemeClr val="tx1">
                    <a:tint val="75000"/>
                  </a:schemeClr>
                </a:solidFill>
              </a:defRPr>
            </a:lvl7pPr>
            <a:lvl8pPr marL="3780695" indent="0">
              <a:buNone/>
              <a:defRPr sz="1890">
                <a:solidFill>
                  <a:schemeClr val="tx1">
                    <a:tint val="75000"/>
                  </a:schemeClr>
                </a:solidFill>
              </a:defRPr>
            </a:lvl8pPr>
            <a:lvl9pPr marL="4320792" indent="0">
              <a:buNone/>
              <a:defRPr sz="189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92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742486" y="3354165"/>
            <a:ext cx="4589899" cy="7994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467382" y="3354165"/>
            <a:ext cx="4589899" cy="7994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804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670838"/>
            <a:ext cx="9314796" cy="243541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743894" y="3088750"/>
            <a:ext cx="4568805" cy="1513748"/>
          </a:xfrm>
        </p:spPr>
        <p:txBody>
          <a:bodyPr anchor="b"/>
          <a:lstStyle>
            <a:lvl1pPr marL="0" indent="0">
              <a:buNone/>
              <a:defRPr sz="2835" b="1"/>
            </a:lvl1pPr>
            <a:lvl2pPr marL="540100" indent="0">
              <a:buNone/>
              <a:defRPr sz="2362" b="1"/>
            </a:lvl2pPr>
            <a:lvl3pPr marL="1080197" indent="0">
              <a:buNone/>
              <a:defRPr sz="2128" b="1"/>
            </a:lvl3pPr>
            <a:lvl4pPr marL="1620297" indent="0">
              <a:buNone/>
              <a:defRPr sz="1890" b="1"/>
            </a:lvl4pPr>
            <a:lvl5pPr marL="2160398" indent="0">
              <a:buNone/>
              <a:defRPr sz="1890" b="1"/>
            </a:lvl5pPr>
            <a:lvl6pPr marL="2700498" indent="0">
              <a:buNone/>
              <a:defRPr sz="1890" b="1"/>
            </a:lvl6pPr>
            <a:lvl7pPr marL="3240595" indent="0">
              <a:buNone/>
              <a:defRPr sz="1890" b="1"/>
            </a:lvl7pPr>
            <a:lvl8pPr marL="3780695" indent="0">
              <a:buNone/>
              <a:defRPr sz="1890" b="1"/>
            </a:lvl8pPr>
            <a:lvl9pPr marL="4320792" indent="0">
              <a:buNone/>
              <a:defRPr sz="1890" b="1"/>
            </a:lvl9pPr>
          </a:lstStyle>
          <a:p>
            <a:pPr lvl="0"/>
            <a:r>
              <a:rPr lang="tr-TR" smtClean="0"/>
              <a:t>Asıl metin stillerini düzenle</a:t>
            </a:r>
          </a:p>
        </p:txBody>
      </p:sp>
      <p:sp>
        <p:nvSpPr>
          <p:cNvPr id="4" name="Content Placeholder 3"/>
          <p:cNvSpPr>
            <a:spLocks noGrp="1"/>
          </p:cNvSpPr>
          <p:nvPr>
            <p:ph sz="half" idx="2"/>
          </p:nvPr>
        </p:nvSpPr>
        <p:spPr>
          <a:xfrm>
            <a:off x="743894" y="4602496"/>
            <a:ext cx="4568805" cy="6769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467381" y="3088750"/>
            <a:ext cx="4591306" cy="1513748"/>
          </a:xfrm>
        </p:spPr>
        <p:txBody>
          <a:bodyPr anchor="b"/>
          <a:lstStyle>
            <a:lvl1pPr marL="0" indent="0">
              <a:buNone/>
              <a:defRPr sz="2835" b="1"/>
            </a:lvl1pPr>
            <a:lvl2pPr marL="540100" indent="0">
              <a:buNone/>
              <a:defRPr sz="2362" b="1"/>
            </a:lvl2pPr>
            <a:lvl3pPr marL="1080197" indent="0">
              <a:buNone/>
              <a:defRPr sz="2128" b="1"/>
            </a:lvl3pPr>
            <a:lvl4pPr marL="1620297" indent="0">
              <a:buNone/>
              <a:defRPr sz="1890" b="1"/>
            </a:lvl4pPr>
            <a:lvl5pPr marL="2160398" indent="0">
              <a:buNone/>
              <a:defRPr sz="1890" b="1"/>
            </a:lvl5pPr>
            <a:lvl6pPr marL="2700498" indent="0">
              <a:buNone/>
              <a:defRPr sz="1890" b="1"/>
            </a:lvl6pPr>
            <a:lvl7pPr marL="3240595" indent="0">
              <a:buNone/>
              <a:defRPr sz="1890" b="1"/>
            </a:lvl7pPr>
            <a:lvl8pPr marL="3780695" indent="0">
              <a:buNone/>
              <a:defRPr sz="1890" b="1"/>
            </a:lvl8pPr>
            <a:lvl9pPr marL="4320792" indent="0">
              <a:buNone/>
              <a:defRPr sz="1890" b="1"/>
            </a:lvl9pPr>
          </a:lstStyle>
          <a:p>
            <a:pPr lvl="0"/>
            <a:r>
              <a:rPr lang="tr-TR" smtClean="0"/>
              <a:t>Asıl metin stillerini düzenle</a:t>
            </a:r>
          </a:p>
        </p:txBody>
      </p:sp>
      <p:sp>
        <p:nvSpPr>
          <p:cNvPr id="6" name="Content Placeholder 5"/>
          <p:cNvSpPr>
            <a:spLocks noGrp="1"/>
          </p:cNvSpPr>
          <p:nvPr>
            <p:ph sz="quarter" idx="4"/>
          </p:nvPr>
        </p:nvSpPr>
        <p:spPr>
          <a:xfrm>
            <a:off x="5467381" y="4602496"/>
            <a:ext cx="4591306" cy="6769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0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91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381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2" y="840001"/>
            <a:ext cx="3483205" cy="2939997"/>
          </a:xfrm>
        </p:spPr>
        <p:txBody>
          <a:bodyPr anchor="b"/>
          <a:lstStyle>
            <a:lvl1pPr>
              <a:defRPr sz="3780"/>
            </a:lvl1pPr>
          </a:lstStyle>
          <a:p>
            <a:r>
              <a:rPr lang="tr-TR" smtClean="0"/>
              <a:t>Asıl başlık stili için tıklatın</a:t>
            </a:r>
            <a:endParaRPr lang="en-US" dirty="0"/>
          </a:p>
        </p:txBody>
      </p:sp>
      <p:sp>
        <p:nvSpPr>
          <p:cNvPr id="3" name="Content Placeholder 2"/>
          <p:cNvSpPr>
            <a:spLocks noGrp="1"/>
          </p:cNvSpPr>
          <p:nvPr>
            <p:ph idx="1"/>
          </p:nvPr>
        </p:nvSpPr>
        <p:spPr>
          <a:xfrm>
            <a:off x="4591306" y="1814170"/>
            <a:ext cx="5467380" cy="8954158"/>
          </a:xfrm>
        </p:spPr>
        <p:txBody>
          <a:bodyPr/>
          <a:lstStyle>
            <a:lvl1pPr>
              <a:defRPr sz="3780"/>
            </a:lvl1pPr>
            <a:lvl2pPr>
              <a:defRPr sz="3307"/>
            </a:lvl2pPr>
            <a:lvl3pPr>
              <a:defRPr sz="2835"/>
            </a:lvl3pPr>
            <a:lvl4pPr>
              <a:defRPr sz="2362"/>
            </a:lvl4pPr>
            <a:lvl5pPr>
              <a:defRPr sz="2362"/>
            </a:lvl5pPr>
            <a:lvl6pPr>
              <a:defRPr sz="2362"/>
            </a:lvl6pPr>
            <a:lvl7pPr>
              <a:defRPr sz="2362"/>
            </a:lvl7pPr>
            <a:lvl8pPr>
              <a:defRPr sz="2362"/>
            </a:lvl8pPr>
            <a:lvl9pPr>
              <a:defRPr sz="2362"/>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43892" y="3779996"/>
            <a:ext cx="3483205" cy="7002912"/>
          </a:xfrm>
        </p:spPr>
        <p:txBody>
          <a:bodyPr/>
          <a:lstStyle>
            <a:lvl1pPr marL="0" indent="0">
              <a:buNone/>
              <a:defRPr sz="1890"/>
            </a:lvl1pPr>
            <a:lvl2pPr marL="540100" indent="0">
              <a:buNone/>
              <a:defRPr sz="1655"/>
            </a:lvl2pPr>
            <a:lvl3pPr marL="1080197" indent="0">
              <a:buNone/>
              <a:defRPr sz="1417"/>
            </a:lvl3pPr>
            <a:lvl4pPr marL="1620297" indent="0">
              <a:buNone/>
              <a:defRPr sz="1183"/>
            </a:lvl4pPr>
            <a:lvl5pPr marL="2160398" indent="0">
              <a:buNone/>
              <a:defRPr sz="1183"/>
            </a:lvl5pPr>
            <a:lvl6pPr marL="2700498" indent="0">
              <a:buNone/>
              <a:defRPr sz="1183"/>
            </a:lvl6pPr>
            <a:lvl7pPr marL="3240595" indent="0">
              <a:buNone/>
              <a:defRPr sz="1183"/>
            </a:lvl7pPr>
            <a:lvl8pPr marL="3780695" indent="0">
              <a:buNone/>
              <a:defRPr sz="1183"/>
            </a:lvl8pPr>
            <a:lvl9pPr marL="4320792" indent="0">
              <a:buNone/>
              <a:defRPr sz="1183"/>
            </a:lvl9pPr>
          </a:lstStyle>
          <a:p>
            <a:pPr lvl="0"/>
            <a:r>
              <a:rPr lang="tr-TR" smtClean="0"/>
              <a:t>Asıl metin stillerini düzenle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91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B919888-03B4-4AA7-BEC9-1440CCED724B}" type="datetimeFigureOut">
              <a:rPr lang="tr-TR" smtClean="0"/>
              <a:t>9.2.2017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3101464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2" y="840001"/>
            <a:ext cx="3483205" cy="2939997"/>
          </a:xfrm>
        </p:spPr>
        <p:txBody>
          <a:bodyPr anchor="b"/>
          <a:lstStyle>
            <a:lvl1pPr>
              <a:defRPr sz="378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591306" y="1814170"/>
            <a:ext cx="5467380" cy="8954158"/>
          </a:xfrm>
        </p:spPr>
        <p:txBody>
          <a:bodyPr anchor="t"/>
          <a:lstStyle>
            <a:lvl1pPr marL="0" indent="0">
              <a:buNone/>
              <a:defRPr sz="3780"/>
            </a:lvl1pPr>
            <a:lvl2pPr marL="540100" indent="0">
              <a:buNone/>
              <a:defRPr sz="3307"/>
            </a:lvl2pPr>
            <a:lvl3pPr marL="1080197" indent="0">
              <a:buNone/>
              <a:defRPr sz="2835"/>
            </a:lvl3pPr>
            <a:lvl4pPr marL="1620297" indent="0">
              <a:buNone/>
              <a:defRPr sz="2362"/>
            </a:lvl4pPr>
            <a:lvl5pPr marL="2160398" indent="0">
              <a:buNone/>
              <a:defRPr sz="2362"/>
            </a:lvl5pPr>
            <a:lvl6pPr marL="2700498" indent="0">
              <a:buNone/>
              <a:defRPr sz="2362"/>
            </a:lvl6pPr>
            <a:lvl7pPr marL="3240595" indent="0">
              <a:buNone/>
              <a:defRPr sz="2362"/>
            </a:lvl7pPr>
            <a:lvl8pPr marL="3780695" indent="0">
              <a:buNone/>
              <a:defRPr sz="2362"/>
            </a:lvl8pPr>
            <a:lvl9pPr marL="4320792" indent="0">
              <a:buNone/>
              <a:defRPr sz="2362"/>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743892" y="3779996"/>
            <a:ext cx="3483205" cy="7002912"/>
          </a:xfrm>
        </p:spPr>
        <p:txBody>
          <a:bodyPr/>
          <a:lstStyle>
            <a:lvl1pPr marL="0" indent="0">
              <a:buNone/>
              <a:defRPr sz="1890"/>
            </a:lvl1pPr>
            <a:lvl2pPr marL="540100" indent="0">
              <a:buNone/>
              <a:defRPr sz="1655"/>
            </a:lvl2pPr>
            <a:lvl3pPr marL="1080197" indent="0">
              <a:buNone/>
              <a:defRPr sz="1417"/>
            </a:lvl3pPr>
            <a:lvl4pPr marL="1620297" indent="0">
              <a:buNone/>
              <a:defRPr sz="1183"/>
            </a:lvl4pPr>
            <a:lvl5pPr marL="2160398" indent="0">
              <a:buNone/>
              <a:defRPr sz="1183"/>
            </a:lvl5pPr>
            <a:lvl6pPr marL="2700498" indent="0">
              <a:buNone/>
              <a:defRPr sz="1183"/>
            </a:lvl6pPr>
            <a:lvl7pPr marL="3240595" indent="0">
              <a:buNone/>
              <a:defRPr sz="1183"/>
            </a:lvl7pPr>
            <a:lvl8pPr marL="3780695" indent="0">
              <a:buNone/>
              <a:defRPr sz="1183"/>
            </a:lvl8pPr>
            <a:lvl9pPr marL="4320792" indent="0">
              <a:buNone/>
              <a:defRPr sz="1183"/>
            </a:lvl9pPr>
          </a:lstStyle>
          <a:p>
            <a:pPr lvl="0"/>
            <a:r>
              <a:rPr lang="tr-TR" smtClean="0"/>
              <a:t>Asıl metin stillerini düzenle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95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65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3" y="670836"/>
            <a:ext cx="2328699" cy="1067790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742484" y="670836"/>
            <a:ext cx="6851100" cy="1067790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063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4" y="2062084"/>
            <a:ext cx="9179799" cy="4386662"/>
          </a:xfrm>
        </p:spPr>
        <p:txBody>
          <a:bodyPr anchor="b"/>
          <a:lstStyle>
            <a:lvl1pPr algn="ctr">
              <a:defRPr sz="7087"/>
            </a:lvl1pPr>
          </a:lstStyle>
          <a:p>
            <a:r>
              <a:rPr lang="tr-TR" smtClean="0"/>
              <a:t>Asıl başlık stili için tıklatın</a:t>
            </a:r>
            <a:endParaRPr lang="en-US" dirty="0"/>
          </a:p>
        </p:txBody>
      </p:sp>
      <p:sp>
        <p:nvSpPr>
          <p:cNvPr id="3" name="Subtitle 2"/>
          <p:cNvSpPr>
            <a:spLocks noGrp="1"/>
          </p:cNvSpPr>
          <p:nvPr>
            <p:ph type="subTitle" idx="1"/>
          </p:nvPr>
        </p:nvSpPr>
        <p:spPr>
          <a:xfrm>
            <a:off x="1349971" y="6617913"/>
            <a:ext cx="8099822" cy="3042079"/>
          </a:xfrm>
        </p:spPr>
        <p:txBody>
          <a:bodyPr/>
          <a:lstStyle>
            <a:lvl1pPr marL="0" indent="0" algn="ctr">
              <a:buNone/>
              <a:defRPr sz="2835"/>
            </a:lvl1pPr>
            <a:lvl2pPr marL="540100" indent="0" algn="ctr">
              <a:buNone/>
              <a:defRPr sz="2362"/>
            </a:lvl2pPr>
            <a:lvl3pPr marL="1080197" indent="0" algn="ctr">
              <a:buNone/>
              <a:defRPr sz="2128"/>
            </a:lvl3pPr>
            <a:lvl4pPr marL="1620297" indent="0" algn="ctr">
              <a:buNone/>
              <a:defRPr sz="1890"/>
            </a:lvl4pPr>
            <a:lvl5pPr marL="2160398" indent="0" algn="ctr">
              <a:buNone/>
              <a:defRPr sz="1890"/>
            </a:lvl5pPr>
            <a:lvl6pPr marL="2700498" indent="0" algn="ctr">
              <a:buNone/>
              <a:defRPr sz="1890"/>
            </a:lvl6pPr>
            <a:lvl7pPr marL="3240595" indent="0" algn="ctr">
              <a:buNone/>
              <a:defRPr sz="1890"/>
            </a:lvl7pPr>
            <a:lvl8pPr marL="3780695" indent="0" algn="ctr">
              <a:buNone/>
              <a:defRPr sz="1890"/>
            </a:lvl8pPr>
            <a:lvl9pPr marL="4320792" indent="0" algn="ctr">
              <a:buNone/>
              <a:defRPr sz="189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65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147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3141252"/>
            <a:ext cx="9314796" cy="5241244"/>
          </a:xfrm>
        </p:spPr>
        <p:txBody>
          <a:bodyPr anchor="b"/>
          <a:lstStyle>
            <a:lvl1pPr>
              <a:defRPr sz="7087"/>
            </a:lvl1pPr>
          </a:lstStyle>
          <a:p>
            <a:r>
              <a:rPr lang="tr-TR" smtClean="0"/>
              <a:t>Asıl başlık stili için tıklatın</a:t>
            </a:r>
            <a:endParaRPr lang="en-US" dirty="0"/>
          </a:p>
        </p:txBody>
      </p:sp>
      <p:sp>
        <p:nvSpPr>
          <p:cNvPr id="3" name="Text Placeholder 2"/>
          <p:cNvSpPr>
            <a:spLocks noGrp="1"/>
          </p:cNvSpPr>
          <p:nvPr>
            <p:ph type="body" idx="1"/>
          </p:nvPr>
        </p:nvSpPr>
        <p:spPr>
          <a:xfrm>
            <a:off x="736859" y="8432079"/>
            <a:ext cx="9314796" cy="2756246"/>
          </a:xfrm>
        </p:spPr>
        <p:txBody>
          <a:bodyPr/>
          <a:lstStyle>
            <a:lvl1pPr marL="0" indent="0">
              <a:buNone/>
              <a:defRPr sz="2835">
                <a:solidFill>
                  <a:schemeClr val="tx1"/>
                </a:solidFill>
              </a:defRPr>
            </a:lvl1pPr>
            <a:lvl2pPr marL="540100" indent="0">
              <a:buNone/>
              <a:defRPr sz="2362">
                <a:solidFill>
                  <a:schemeClr val="tx1">
                    <a:tint val="75000"/>
                  </a:schemeClr>
                </a:solidFill>
              </a:defRPr>
            </a:lvl2pPr>
            <a:lvl3pPr marL="1080197" indent="0">
              <a:buNone/>
              <a:defRPr sz="2128">
                <a:solidFill>
                  <a:schemeClr val="tx1">
                    <a:tint val="75000"/>
                  </a:schemeClr>
                </a:solidFill>
              </a:defRPr>
            </a:lvl3pPr>
            <a:lvl4pPr marL="1620297" indent="0">
              <a:buNone/>
              <a:defRPr sz="1890">
                <a:solidFill>
                  <a:schemeClr val="tx1">
                    <a:tint val="75000"/>
                  </a:schemeClr>
                </a:solidFill>
              </a:defRPr>
            </a:lvl4pPr>
            <a:lvl5pPr marL="2160398" indent="0">
              <a:buNone/>
              <a:defRPr sz="1890">
                <a:solidFill>
                  <a:schemeClr val="tx1">
                    <a:tint val="75000"/>
                  </a:schemeClr>
                </a:solidFill>
              </a:defRPr>
            </a:lvl5pPr>
            <a:lvl6pPr marL="2700498" indent="0">
              <a:buNone/>
              <a:defRPr sz="1890">
                <a:solidFill>
                  <a:schemeClr val="tx1">
                    <a:tint val="75000"/>
                  </a:schemeClr>
                </a:solidFill>
              </a:defRPr>
            </a:lvl6pPr>
            <a:lvl7pPr marL="3240595" indent="0">
              <a:buNone/>
              <a:defRPr sz="1890">
                <a:solidFill>
                  <a:schemeClr val="tx1">
                    <a:tint val="75000"/>
                  </a:schemeClr>
                </a:solidFill>
              </a:defRPr>
            </a:lvl7pPr>
            <a:lvl8pPr marL="3780695" indent="0">
              <a:buNone/>
              <a:defRPr sz="1890">
                <a:solidFill>
                  <a:schemeClr val="tx1">
                    <a:tint val="75000"/>
                  </a:schemeClr>
                </a:solidFill>
              </a:defRPr>
            </a:lvl8pPr>
            <a:lvl9pPr marL="4320792" indent="0">
              <a:buNone/>
              <a:defRPr sz="189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157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742486" y="3354165"/>
            <a:ext cx="4589899" cy="7994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467382" y="3354165"/>
            <a:ext cx="4589899" cy="7994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770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670838"/>
            <a:ext cx="9314796" cy="243541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743894" y="3088750"/>
            <a:ext cx="4568805" cy="1513748"/>
          </a:xfrm>
        </p:spPr>
        <p:txBody>
          <a:bodyPr anchor="b"/>
          <a:lstStyle>
            <a:lvl1pPr marL="0" indent="0">
              <a:buNone/>
              <a:defRPr sz="2835" b="1"/>
            </a:lvl1pPr>
            <a:lvl2pPr marL="540100" indent="0">
              <a:buNone/>
              <a:defRPr sz="2362" b="1"/>
            </a:lvl2pPr>
            <a:lvl3pPr marL="1080197" indent="0">
              <a:buNone/>
              <a:defRPr sz="2128" b="1"/>
            </a:lvl3pPr>
            <a:lvl4pPr marL="1620297" indent="0">
              <a:buNone/>
              <a:defRPr sz="1890" b="1"/>
            </a:lvl4pPr>
            <a:lvl5pPr marL="2160398" indent="0">
              <a:buNone/>
              <a:defRPr sz="1890" b="1"/>
            </a:lvl5pPr>
            <a:lvl6pPr marL="2700498" indent="0">
              <a:buNone/>
              <a:defRPr sz="1890" b="1"/>
            </a:lvl6pPr>
            <a:lvl7pPr marL="3240595" indent="0">
              <a:buNone/>
              <a:defRPr sz="1890" b="1"/>
            </a:lvl7pPr>
            <a:lvl8pPr marL="3780695" indent="0">
              <a:buNone/>
              <a:defRPr sz="1890" b="1"/>
            </a:lvl8pPr>
            <a:lvl9pPr marL="4320792" indent="0">
              <a:buNone/>
              <a:defRPr sz="1890" b="1"/>
            </a:lvl9pPr>
          </a:lstStyle>
          <a:p>
            <a:pPr lvl="0"/>
            <a:r>
              <a:rPr lang="tr-TR" smtClean="0"/>
              <a:t>Asıl metin stillerini düzenle</a:t>
            </a:r>
          </a:p>
        </p:txBody>
      </p:sp>
      <p:sp>
        <p:nvSpPr>
          <p:cNvPr id="4" name="Content Placeholder 3"/>
          <p:cNvSpPr>
            <a:spLocks noGrp="1"/>
          </p:cNvSpPr>
          <p:nvPr>
            <p:ph sz="half" idx="2"/>
          </p:nvPr>
        </p:nvSpPr>
        <p:spPr>
          <a:xfrm>
            <a:off x="743894" y="4602496"/>
            <a:ext cx="4568805" cy="6769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467381" y="3088750"/>
            <a:ext cx="4591306" cy="1513748"/>
          </a:xfrm>
        </p:spPr>
        <p:txBody>
          <a:bodyPr anchor="b"/>
          <a:lstStyle>
            <a:lvl1pPr marL="0" indent="0">
              <a:buNone/>
              <a:defRPr sz="2835" b="1"/>
            </a:lvl1pPr>
            <a:lvl2pPr marL="540100" indent="0">
              <a:buNone/>
              <a:defRPr sz="2362" b="1"/>
            </a:lvl2pPr>
            <a:lvl3pPr marL="1080197" indent="0">
              <a:buNone/>
              <a:defRPr sz="2128" b="1"/>
            </a:lvl3pPr>
            <a:lvl4pPr marL="1620297" indent="0">
              <a:buNone/>
              <a:defRPr sz="1890" b="1"/>
            </a:lvl4pPr>
            <a:lvl5pPr marL="2160398" indent="0">
              <a:buNone/>
              <a:defRPr sz="1890" b="1"/>
            </a:lvl5pPr>
            <a:lvl6pPr marL="2700498" indent="0">
              <a:buNone/>
              <a:defRPr sz="1890" b="1"/>
            </a:lvl6pPr>
            <a:lvl7pPr marL="3240595" indent="0">
              <a:buNone/>
              <a:defRPr sz="1890" b="1"/>
            </a:lvl7pPr>
            <a:lvl8pPr marL="3780695" indent="0">
              <a:buNone/>
              <a:defRPr sz="1890" b="1"/>
            </a:lvl8pPr>
            <a:lvl9pPr marL="4320792" indent="0">
              <a:buNone/>
              <a:defRPr sz="1890" b="1"/>
            </a:lvl9pPr>
          </a:lstStyle>
          <a:p>
            <a:pPr lvl="0"/>
            <a:r>
              <a:rPr lang="tr-TR" smtClean="0"/>
              <a:t>Asıl metin stillerini düzenle</a:t>
            </a:r>
          </a:p>
        </p:txBody>
      </p:sp>
      <p:sp>
        <p:nvSpPr>
          <p:cNvPr id="6" name="Content Placeholder 5"/>
          <p:cNvSpPr>
            <a:spLocks noGrp="1"/>
          </p:cNvSpPr>
          <p:nvPr>
            <p:ph sz="quarter" idx="4"/>
          </p:nvPr>
        </p:nvSpPr>
        <p:spPr>
          <a:xfrm>
            <a:off x="5467381" y="4602496"/>
            <a:ext cx="4591306" cy="676957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956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56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54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3141251"/>
            <a:ext cx="9314796" cy="5241244"/>
          </a:xfrm>
        </p:spPr>
        <p:txBody>
          <a:bodyPr anchor="b"/>
          <a:lstStyle>
            <a:lvl1pPr>
              <a:defRPr sz="7087"/>
            </a:lvl1pPr>
          </a:lstStyle>
          <a:p>
            <a:r>
              <a:rPr lang="tr-TR" smtClean="0"/>
              <a:t>Asıl başlık stili için tıklatın</a:t>
            </a:r>
            <a:endParaRPr lang="en-US" dirty="0"/>
          </a:p>
        </p:txBody>
      </p:sp>
      <p:sp>
        <p:nvSpPr>
          <p:cNvPr id="3" name="Text Placeholder 2"/>
          <p:cNvSpPr>
            <a:spLocks noGrp="1"/>
          </p:cNvSpPr>
          <p:nvPr>
            <p:ph type="body" idx="1"/>
          </p:nvPr>
        </p:nvSpPr>
        <p:spPr>
          <a:xfrm>
            <a:off x="736859" y="8432079"/>
            <a:ext cx="9314796" cy="2756246"/>
          </a:xfrm>
        </p:spPr>
        <p:txBody>
          <a:bodyPr/>
          <a:lstStyle>
            <a:lvl1pPr marL="0" indent="0">
              <a:buNone/>
              <a:defRPr sz="2835">
                <a:solidFill>
                  <a:schemeClr val="tx1"/>
                </a:solidFill>
              </a:defRPr>
            </a:lvl1pPr>
            <a:lvl2pPr marL="539999" indent="0">
              <a:buNone/>
              <a:defRPr sz="2362">
                <a:solidFill>
                  <a:schemeClr val="tx1">
                    <a:tint val="75000"/>
                  </a:schemeClr>
                </a:solidFill>
              </a:defRPr>
            </a:lvl2pPr>
            <a:lvl3pPr marL="1079998" indent="0">
              <a:buNone/>
              <a:defRPr sz="2126">
                <a:solidFill>
                  <a:schemeClr val="tx1">
                    <a:tint val="75000"/>
                  </a:schemeClr>
                </a:solidFill>
              </a:defRPr>
            </a:lvl3pPr>
            <a:lvl4pPr marL="1619997" indent="0">
              <a:buNone/>
              <a:defRPr sz="1890">
                <a:solidFill>
                  <a:schemeClr val="tx1">
                    <a:tint val="75000"/>
                  </a:schemeClr>
                </a:solidFill>
              </a:defRPr>
            </a:lvl4pPr>
            <a:lvl5pPr marL="2159996" indent="0">
              <a:buNone/>
              <a:defRPr sz="1890">
                <a:solidFill>
                  <a:schemeClr val="tx1">
                    <a:tint val="75000"/>
                  </a:schemeClr>
                </a:solidFill>
              </a:defRPr>
            </a:lvl5pPr>
            <a:lvl6pPr marL="2699995" indent="0">
              <a:buNone/>
              <a:defRPr sz="1890">
                <a:solidFill>
                  <a:schemeClr val="tx1">
                    <a:tint val="75000"/>
                  </a:schemeClr>
                </a:solidFill>
              </a:defRPr>
            </a:lvl6pPr>
            <a:lvl7pPr marL="3239994" indent="0">
              <a:buNone/>
              <a:defRPr sz="1890">
                <a:solidFill>
                  <a:schemeClr val="tx1">
                    <a:tint val="75000"/>
                  </a:schemeClr>
                </a:solidFill>
              </a:defRPr>
            </a:lvl7pPr>
            <a:lvl8pPr marL="3779992" indent="0">
              <a:buNone/>
              <a:defRPr sz="1890">
                <a:solidFill>
                  <a:schemeClr val="tx1">
                    <a:tint val="75000"/>
                  </a:schemeClr>
                </a:solidFill>
              </a:defRPr>
            </a:lvl8pPr>
            <a:lvl9pPr marL="4319991" indent="0">
              <a:buNone/>
              <a:defRPr sz="189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7B919888-03B4-4AA7-BEC9-1440CCED724B}" type="datetimeFigureOut">
              <a:rPr lang="tr-TR" smtClean="0"/>
              <a:t>9.2.2017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355612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2" y="840001"/>
            <a:ext cx="3483205" cy="2939997"/>
          </a:xfrm>
        </p:spPr>
        <p:txBody>
          <a:bodyPr anchor="b"/>
          <a:lstStyle>
            <a:lvl1pPr>
              <a:defRPr sz="3780"/>
            </a:lvl1pPr>
          </a:lstStyle>
          <a:p>
            <a:r>
              <a:rPr lang="tr-TR" smtClean="0"/>
              <a:t>Asıl başlık stili için tıklatın</a:t>
            </a:r>
            <a:endParaRPr lang="en-US" dirty="0"/>
          </a:p>
        </p:txBody>
      </p:sp>
      <p:sp>
        <p:nvSpPr>
          <p:cNvPr id="3" name="Content Placeholder 2"/>
          <p:cNvSpPr>
            <a:spLocks noGrp="1"/>
          </p:cNvSpPr>
          <p:nvPr>
            <p:ph idx="1"/>
          </p:nvPr>
        </p:nvSpPr>
        <p:spPr>
          <a:xfrm>
            <a:off x="4591306" y="1814170"/>
            <a:ext cx="5467380" cy="8954158"/>
          </a:xfrm>
        </p:spPr>
        <p:txBody>
          <a:bodyPr/>
          <a:lstStyle>
            <a:lvl1pPr>
              <a:defRPr sz="3780"/>
            </a:lvl1pPr>
            <a:lvl2pPr>
              <a:defRPr sz="3307"/>
            </a:lvl2pPr>
            <a:lvl3pPr>
              <a:defRPr sz="2835"/>
            </a:lvl3pPr>
            <a:lvl4pPr>
              <a:defRPr sz="2362"/>
            </a:lvl4pPr>
            <a:lvl5pPr>
              <a:defRPr sz="2362"/>
            </a:lvl5pPr>
            <a:lvl6pPr>
              <a:defRPr sz="2362"/>
            </a:lvl6pPr>
            <a:lvl7pPr>
              <a:defRPr sz="2362"/>
            </a:lvl7pPr>
            <a:lvl8pPr>
              <a:defRPr sz="2362"/>
            </a:lvl8pPr>
            <a:lvl9pPr>
              <a:defRPr sz="2362"/>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43892" y="3779996"/>
            <a:ext cx="3483205" cy="7002912"/>
          </a:xfrm>
        </p:spPr>
        <p:txBody>
          <a:bodyPr/>
          <a:lstStyle>
            <a:lvl1pPr marL="0" indent="0">
              <a:buNone/>
              <a:defRPr sz="1890"/>
            </a:lvl1pPr>
            <a:lvl2pPr marL="540100" indent="0">
              <a:buNone/>
              <a:defRPr sz="1655"/>
            </a:lvl2pPr>
            <a:lvl3pPr marL="1080197" indent="0">
              <a:buNone/>
              <a:defRPr sz="1417"/>
            </a:lvl3pPr>
            <a:lvl4pPr marL="1620297" indent="0">
              <a:buNone/>
              <a:defRPr sz="1183"/>
            </a:lvl4pPr>
            <a:lvl5pPr marL="2160398" indent="0">
              <a:buNone/>
              <a:defRPr sz="1183"/>
            </a:lvl5pPr>
            <a:lvl6pPr marL="2700498" indent="0">
              <a:buNone/>
              <a:defRPr sz="1183"/>
            </a:lvl6pPr>
            <a:lvl7pPr marL="3240595" indent="0">
              <a:buNone/>
              <a:defRPr sz="1183"/>
            </a:lvl7pPr>
            <a:lvl8pPr marL="3780695" indent="0">
              <a:buNone/>
              <a:defRPr sz="1183"/>
            </a:lvl8pPr>
            <a:lvl9pPr marL="4320792" indent="0">
              <a:buNone/>
              <a:defRPr sz="1183"/>
            </a:lvl9pPr>
          </a:lstStyle>
          <a:p>
            <a:pPr lvl="0"/>
            <a:r>
              <a:rPr lang="tr-TR" smtClean="0"/>
              <a:t>Asıl metin stillerini düzenle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820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2" y="840001"/>
            <a:ext cx="3483205" cy="2939997"/>
          </a:xfrm>
        </p:spPr>
        <p:txBody>
          <a:bodyPr anchor="b"/>
          <a:lstStyle>
            <a:lvl1pPr>
              <a:defRPr sz="378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591306" y="1814170"/>
            <a:ext cx="5467380" cy="8954158"/>
          </a:xfrm>
        </p:spPr>
        <p:txBody>
          <a:bodyPr anchor="t"/>
          <a:lstStyle>
            <a:lvl1pPr marL="0" indent="0">
              <a:buNone/>
              <a:defRPr sz="3780"/>
            </a:lvl1pPr>
            <a:lvl2pPr marL="540100" indent="0">
              <a:buNone/>
              <a:defRPr sz="3307"/>
            </a:lvl2pPr>
            <a:lvl3pPr marL="1080197" indent="0">
              <a:buNone/>
              <a:defRPr sz="2835"/>
            </a:lvl3pPr>
            <a:lvl4pPr marL="1620297" indent="0">
              <a:buNone/>
              <a:defRPr sz="2362"/>
            </a:lvl4pPr>
            <a:lvl5pPr marL="2160398" indent="0">
              <a:buNone/>
              <a:defRPr sz="2362"/>
            </a:lvl5pPr>
            <a:lvl6pPr marL="2700498" indent="0">
              <a:buNone/>
              <a:defRPr sz="2362"/>
            </a:lvl6pPr>
            <a:lvl7pPr marL="3240595" indent="0">
              <a:buNone/>
              <a:defRPr sz="2362"/>
            </a:lvl7pPr>
            <a:lvl8pPr marL="3780695" indent="0">
              <a:buNone/>
              <a:defRPr sz="2362"/>
            </a:lvl8pPr>
            <a:lvl9pPr marL="4320792" indent="0">
              <a:buNone/>
              <a:defRPr sz="2362"/>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743892" y="3779996"/>
            <a:ext cx="3483205" cy="7002912"/>
          </a:xfrm>
        </p:spPr>
        <p:txBody>
          <a:bodyPr/>
          <a:lstStyle>
            <a:lvl1pPr marL="0" indent="0">
              <a:buNone/>
              <a:defRPr sz="1890"/>
            </a:lvl1pPr>
            <a:lvl2pPr marL="540100" indent="0">
              <a:buNone/>
              <a:defRPr sz="1655"/>
            </a:lvl2pPr>
            <a:lvl3pPr marL="1080197" indent="0">
              <a:buNone/>
              <a:defRPr sz="1417"/>
            </a:lvl3pPr>
            <a:lvl4pPr marL="1620297" indent="0">
              <a:buNone/>
              <a:defRPr sz="1183"/>
            </a:lvl4pPr>
            <a:lvl5pPr marL="2160398" indent="0">
              <a:buNone/>
              <a:defRPr sz="1183"/>
            </a:lvl5pPr>
            <a:lvl6pPr marL="2700498" indent="0">
              <a:buNone/>
              <a:defRPr sz="1183"/>
            </a:lvl6pPr>
            <a:lvl7pPr marL="3240595" indent="0">
              <a:buNone/>
              <a:defRPr sz="1183"/>
            </a:lvl7pPr>
            <a:lvl8pPr marL="3780695" indent="0">
              <a:buNone/>
              <a:defRPr sz="1183"/>
            </a:lvl8pPr>
            <a:lvl9pPr marL="4320792" indent="0">
              <a:buNone/>
              <a:defRPr sz="1183"/>
            </a:lvl9pPr>
          </a:lstStyle>
          <a:p>
            <a:pPr lvl="0"/>
            <a:r>
              <a:rPr lang="tr-TR" smtClean="0"/>
              <a:t>Asıl metin stillerini düzenle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832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686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3" y="670836"/>
            <a:ext cx="2328699" cy="1067790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742484" y="670836"/>
            <a:ext cx="6851100" cy="1067790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948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742484" y="3354163"/>
            <a:ext cx="4589899" cy="799457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467380" y="3354163"/>
            <a:ext cx="4589899" cy="799457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7B919888-03B4-4AA7-BEC9-1440CCED724B}" type="datetimeFigureOut">
              <a:rPr lang="tr-TR" smtClean="0"/>
              <a:t>9.2.2017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261602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670836"/>
            <a:ext cx="9314796" cy="2435415"/>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743892" y="3088748"/>
            <a:ext cx="4568805" cy="1513748"/>
          </a:xfrm>
        </p:spPr>
        <p:txBody>
          <a:bodyPr anchor="b"/>
          <a:lstStyle>
            <a:lvl1pPr marL="0" indent="0">
              <a:buNone/>
              <a:defRPr sz="2835" b="1"/>
            </a:lvl1pPr>
            <a:lvl2pPr marL="539999" indent="0">
              <a:buNone/>
              <a:defRPr sz="2362" b="1"/>
            </a:lvl2pPr>
            <a:lvl3pPr marL="1079998" indent="0">
              <a:buNone/>
              <a:defRPr sz="2126" b="1"/>
            </a:lvl3pPr>
            <a:lvl4pPr marL="1619997" indent="0">
              <a:buNone/>
              <a:defRPr sz="1890" b="1"/>
            </a:lvl4pPr>
            <a:lvl5pPr marL="2159996" indent="0">
              <a:buNone/>
              <a:defRPr sz="1890" b="1"/>
            </a:lvl5pPr>
            <a:lvl6pPr marL="2699995" indent="0">
              <a:buNone/>
              <a:defRPr sz="1890" b="1"/>
            </a:lvl6pPr>
            <a:lvl7pPr marL="3239994" indent="0">
              <a:buNone/>
              <a:defRPr sz="1890" b="1"/>
            </a:lvl7pPr>
            <a:lvl8pPr marL="3779992" indent="0">
              <a:buNone/>
              <a:defRPr sz="1890" b="1"/>
            </a:lvl8pPr>
            <a:lvl9pPr marL="4319991" indent="0">
              <a:buNone/>
              <a:defRPr sz="1890" b="1"/>
            </a:lvl9pPr>
          </a:lstStyle>
          <a:p>
            <a:pPr lvl="0"/>
            <a:r>
              <a:rPr lang="tr-TR" smtClean="0"/>
              <a:t>Asıl metin stillerini düzenle</a:t>
            </a:r>
          </a:p>
        </p:txBody>
      </p:sp>
      <p:sp>
        <p:nvSpPr>
          <p:cNvPr id="4" name="Content Placeholder 3"/>
          <p:cNvSpPr>
            <a:spLocks noGrp="1"/>
          </p:cNvSpPr>
          <p:nvPr>
            <p:ph sz="half" idx="2"/>
          </p:nvPr>
        </p:nvSpPr>
        <p:spPr>
          <a:xfrm>
            <a:off x="743892" y="4602496"/>
            <a:ext cx="4568805" cy="676957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467381" y="3088748"/>
            <a:ext cx="4591306" cy="1513748"/>
          </a:xfrm>
        </p:spPr>
        <p:txBody>
          <a:bodyPr anchor="b"/>
          <a:lstStyle>
            <a:lvl1pPr marL="0" indent="0">
              <a:buNone/>
              <a:defRPr sz="2835" b="1"/>
            </a:lvl1pPr>
            <a:lvl2pPr marL="539999" indent="0">
              <a:buNone/>
              <a:defRPr sz="2362" b="1"/>
            </a:lvl2pPr>
            <a:lvl3pPr marL="1079998" indent="0">
              <a:buNone/>
              <a:defRPr sz="2126" b="1"/>
            </a:lvl3pPr>
            <a:lvl4pPr marL="1619997" indent="0">
              <a:buNone/>
              <a:defRPr sz="1890" b="1"/>
            </a:lvl4pPr>
            <a:lvl5pPr marL="2159996" indent="0">
              <a:buNone/>
              <a:defRPr sz="1890" b="1"/>
            </a:lvl5pPr>
            <a:lvl6pPr marL="2699995" indent="0">
              <a:buNone/>
              <a:defRPr sz="1890" b="1"/>
            </a:lvl6pPr>
            <a:lvl7pPr marL="3239994" indent="0">
              <a:buNone/>
              <a:defRPr sz="1890" b="1"/>
            </a:lvl7pPr>
            <a:lvl8pPr marL="3779992" indent="0">
              <a:buNone/>
              <a:defRPr sz="1890" b="1"/>
            </a:lvl8pPr>
            <a:lvl9pPr marL="4319991" indent="0">
              <a:buNone/>
              <a:defRPr sz="1890" b="1"/>
            </a:lvl9pPr>
          </a:lstStyle>
          <a:p>
            <a:pPr lvl="0"/>
            <a:r>
              <a:rPr lang="tr-TR" smtClean="0"/>
              <a:t>Asıl metin stillerini düzenle</a:t>
            </a:r>
          </a:p>
        </p:txBody>
      </p:sp>
      <p:sp>
        <p:nvSpPr>
          <p:cNvPr id="6" name="Content Placeholder 5"/>
          <p:cNvSpPr>
            <a:spLocks noGrp="1"/>
          </p:cNvSpPr>
          <p:nvPr>
            <p:ph sz="quarter" idx="4"/>
          </p:nvPr>
        </p:nvSpPr>
        <p:spPr>
          <a:xfrm>
            <a:off x="5467381" y="4602496"/>
            <a:ext cx="4591306" cy="676957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7B919888-03B4-4AA7-BEC9-1440CCED724B}" type="datetimeFigureOut">
              <a:rPr lang="tr-TR" smtClean="0"/>
              <a:t>9.2.2017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425130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7B919888-03B4-4AA7-BEC9-1440CCED724B}" type="datetimeFigureOut">
              <a:rPr lang="tr-TR" smtClean="0"/>
              <a:t>9.2.2017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3615950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19888-03B4-4AA7-BEC9-1440CCED724B}" type="datetimeFigureOut">
              <a:rPr lang="tr-TR" smtClean="0"/>
              <a:t>9.2.2017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93620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0" y="839999"/>
            <a:ext cx="3483205" cy="2939997"/>
          </a:xfrm>
        </p:spPr>
        <p:txBody>
          <a:bodyPr anchor="b"/>
          <a:lstStyle>
            <a:lvl1pPr>
              <a:defRPr sz="3780"/>
            </a:lvl1pPr>
          </a:lstStyle>
          <a:p>
            <a:r>
              <a:rPr lang="tr-TR" smtClean="0"/>
              <a:t>Asıl başlık stili için tıklatın</a:t>
            </a:r>
            <a:endParaRPr lang="en-US" dirty="0"/>
          </a:p>
        </p:txBody>
      </p:sp>
      <p:sp>
        <p:nvSpPr>
          <p:cNvPr id="3" name="Content Placeholder 2"/>
          <p:cNvSpPr>
            <a:spLocks noGrp="1"/>
          </p:cNvSpPr>
          <p:nvPr>
            <p:ph idx="1"/>
          </p:nvPr>
        </p:nvSpPr>
        <p:spPr>
          <a:xfrm>
            <a:off x="4591306" y="1814168"/>
            <a:ext cx="5467380" cy="8954158"/>
          </a:xfrm>
        </p:spPr>
        <p:txBody>
          <a:bodyPr/>
          <a:lstStyle>
            <a:lvl1pPr>
              <a:defRPr sz="3780"/>
            </a:lvl1pPr>
            <a:lvl2pPr>
              <a:defRPr sz="3307"/>
            </a:lvl2pPr>
            <a:lvl3pPr>
              <a:defRPr sz="2835"/>
            </a:lvl3pPr>
            <a:lvl4pPr>
              <a:defRPr sz="2362"/>
            </a:lvl4pPr>
            <a:lvl5pPr>
              <a:defRPr sz="2362"/>
            </a:lvl5pPr>
            <a:lvl6pPr>
              <a:defRPr sz="2362"/>
            </a:lvl6pPr>
            <a:lvl7pPr>
              <a:defRPr sz="2362"/>
            </a:lvl7pPr>
            <a:lvl8pPr>
              <a:defRPr sz="2362"/>
            </a:lvl8pPr>
            <a:lvl9pPr>
              <a:defRPr sz="2362"/>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43890" y="3779996"/>
            <a:ext cx="3483205" cy="7002911"/>
          </a:xfrm>
        </p:spPr>
        <p:txBody>
          <a:bodyPr/>
          <a:lstStyle>
            <a:lvl1pPr marL="0" indent="0">
              <a:buNone/>
              <a:defRPr sz="1890"/>
            </a:lvl1pPr>
            <a:lvl2pPr marL="539999" indent="0">
              <a:buNone/>
              <a:defRPr sz="1654"/>
            </a:lvl2pPr>
            <a:lvl3pPr marL="1079998" indent="0">
              <a:buNone/>
              <a:defRPr sz="1417"/>
            </a:lvl3pPr>
            <a:lvl4pPr marL="1619997" indent="0">
              <a:buNone/>
              <a:defRPr sz="1181"/>
            </a:lvl4pPr>
            <a:lvl5pPr marL="2159996" indent="0">
              <a:buNone/>
              <a:defRPr sz="1181"/>
            </a:lvl5pPr>
            <a:lvl6pPr marL="2699995" indent="0">
              <a:buNone/>
              <a:defRPr sz="1181"/>
            </a:lvl6pPr>
            <a:lvl7pPr marL="3239994" indent="0">
              <a:buNone/>
              <a:defRPr sz="1181"/>
            </a:lvl7pPr>
            <a:lvl8pPr marL="3779992" indent="0">
              <a:buNone/>
              <a:defRPr sz="1181"/>
            </a:lvl8pPr>
            <a:lvl9pPr marL="4319991" indent="0">
              <a:buNone/>
              <a:defRPr sz="1181"/>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7B919888-03B4-4AA7-BEC9-1440CCED724B}" type="datetimeFigureOut">
              <a:rPr lang="tr-TR" smtClean="0"/>
              <a:t>9.2.2017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57224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0" y="839999"/>
            <a:ext cx="3483205" cy="2939997"/>
          </a:xfrm>
        </p:spPr>
        <p:txBody>
          <a:bodyPr anchor="b"/>
          <a:lstStyle>
            <a:lvl1pPr>
              <a:defRPr sz="378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591306" y="1814168"/>
            <a:ext cx="5467380" cy="8954158"/>
          </a:xfrm>
        </p:spPr>
        <p:txBody>
          <a:bodyPr anchor="t"/>
          <a:lstStyle>
            <a:lvl1pPr marL="0" indent="0">
              <a:buNone/>
              <a:defRPr sz="3780"/>
            </a:lvl1pPr>
            <a:lvl2pPr marL="539999" indent="0">
              <a:buNone/>
              <a:defRPr sz="3307"/>
            </a:lvl2pPr>
            <a:lvl3pPr marL="1079998" indent="0">
              <a:buNone/>
              <a:defRPr sz="2835"/>
            </a:lvl3pPr>
            <a:lvl4pPr marL="1619997" indent="0">
              <a:buNone/>
              <a:defRPr sz="2362"/>
            </a:lvl4pPr>
            <a:lvl5pPr marL="2159996" indent="0">
              <a:buNone/>
              <a:defRPr sz="2362"/>
            </a:lvl5pPr>
            <a:lvl6pPr marL="2699995" indent="0">
              <a:buNone/>
              <a:defRPr sz="2362"/>
            </a:lvl6pPr>
            <a:lvl7pPr marL="3239994" indent="0">
              <a:buNone/>
              <a:defRPr sz="2362"/>
            </a:lvl7pPr>
            <a:lvl8pPr marL="3779992" indent="0">
              <a:buNone/>
              <a:defRPr sz="2362"/>
            </a:lvl8pPr>
            <a:lvl9pPr marL="4319991" indent="0">
              <a:buNone/>
              <a:defRPr sz="2362"/>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743890" y="3779996"/>
            <a:ext cx="3483205" cy="7002911"/>
          </a:xfrm>
        </p:spPr>
        <p:txBody>
          <a:bodyPr/>
          <a:lstStyle>
            <a:lvl1pPr marL="0" indent="0">
              <a:buNone/>
              <a:defRPr sz="1890"/>
            </a:lvl1pPr>
            <a:lvl2pPr marL="539999" indent="0">
              <a:buNone/>
              <a:defRPr sz="1654"/>
            </a:lvl2pPr>
            <a:lvl3pPr marL="1079998" indent="0">
              <a:buNone/>
              <a:defRPr sz="1417"/>
            </a:lvl3pPr>
            <a:lvl4pPr marL="1619997" indent="0">
              <a:buNone/>
              <a:defRPr sz="1181"/>
            </a:lvl4pPr>
            <a:lvl5pPr marL="2159996" indent="0">
              <a:buNone/>
              <a:defRPr sz="1181"/>
            </a:lvl5pPr>
            <a:lvl6pPr marL="2699995" indent="0">
              <a:buNone/>
              <a:defRPr sz="1181"/>
            </a:lvl6pPr>
            <a:lvl7pPr marL="3239994" indent="0">
              <a:buNone/>
              <a:defRPr sz="1181"/>
            </a:lvl7pPr>
            <a:lvl8pPr marL="3779992" indent="0">
              <a:buNone/>
              <a:defRPr sz="1181"/>
            </a:lvl8pPr>
            <a:lvl9pPr marL="4319991" indent="0">
              <a:buNone/>
              <a:defRPr sz="1181"/>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7B919888-03B4-4AA7-BEC9-1440CCED724B}" type="datetimeFigureOut">
              <a:rPr lang="tr-TR" smtClean="0"/>
              <a:t>9.2.2017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3824D6-7255-4988-9D91-4F2F523EC280}" type="slidenum">
              <a:rPr lang="tr-TR" smtClean="0"/>
              <a:t>‹#›</a:t>
            </a:fld>
            <a:endParaRPr lang="tr-TR"/>
          </a:p>
        </p:txBody>
      </p:sp>
    </p:spTree>
    <p:extLst>
      <p:ext uri="{BB962C8B-B14F-4D97-AF65-F5344CB8AC3E}">
        <p14:creationId xmlns:p14="http://schemas.microsoft.com/office/powerpoint/2010/main" val="164052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670836"/>
            <a:ext cx="9314796" cy="2435415"/>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42484" y="3354163"/>
            <a:ext cx="9314796" cy="7994577"/>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2484" y="11678325"/>
            <a:ext cx="2429947" cy="670833"/>
          </a:xfrm>
          <a:prstGeom prst="rect">
            <a:avLst/>
          </a:prstGeom>
        </p:spPr>
        <p:txBody>
          <a:bodyPr vert="horz" lIns="91440" tIns="45720" rIns="91440" bIns="45720" rtlCol="0" anchor="ctr"/>
          <a:lstStyle>
            <a:lvl1pPr algn="l">
              <a:defRPr sz="1417">
                <a:solidFill>
                  <a:schemeClr val="tx1">
                    <a:tint val="75000"/>
                  </a:schemeClr>
                </a:solidFill>
              </a:defRPr>
            </a:lvl1pPr>
          </a:lstStyle>
          <a:p>
            <a:fld id="{7B919888-03B4-4AA7-BEC9-1440CCED724B}" type="datetimeFigureOut">
              <a:rPr lang="tr-TR" smtClean="0"/>
              <a:t>9.2.2017</a:t>
            </a:fld>
            <a:endParaRPr lang="tr-TR"/>
          </a:p>
        </p:txBody>
      </p:sp>
      <p:sp>
        <p:nvSpPr>
          <p:cNvPr id="5" name="Footer Placeholder 4"/>
          <p:cNvSpPr>
            <a:spLocks noGrp="1"/>
          </p:cNvSpPr>
          <p:nvPr>
            <p:ph type="ftr" sz="quarter" idx="3"/>
          </p:nvPr>
        </p:nvSpPr>
        <p:spPr>
          <a:xfrm>
            <a:off x="3577422" y="11678325"/>
            <a:ext cx="3644920" cy="670833"/>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627332" y="11678325"/>
            <a:ext cx="2429947" cy="670833"/>
          </a:xfrm>
          <a:prstGeom prst="rect">
            <a:avLst/>
          </a:prstGeom>
        </p:spPr>
        <p:txBody>
          <a:bodyPr vert="horz" lIns="91440" tIns="45720" rIns="91440" bIns="45720" rtlCol="0" anchor="ctr"/>
          <a:lstStyle>
            <a:lvl1pPr algn="r">
              <a:defRPr sz="1417">
                <a:solidFill>
                  <a:schemeClr val="tx1">
                    <a:tint val="75000"/>
                  </a:schemeClr>
                </a:solidFill>
              </a:defRPr>
            </a:lvl1pPr>
          </a:lstStyle>
          <a:p>
            <a:fld id="{743824D6-7255-4988-9D91-4F2F523EC280}" type="slidenum">
              <a:rPr lang="tr-TR" smtClean="0"/>
              <a:t>‹#›</a:t>
            </a:fld>
            <a:endParaRPr lang="tr-TR"/>
          </a:p>
        </p:txBody>
      </p:sp>
    </p:spTree>
    <p:extLst>
      <p:ext uri="{BB962C8B-B14F-4D97-AF65-F5344CB8AC3E}">
        <p14:creationId xmlns:p14="http://schemas.microsoft.com/office/powerpoint/2010/main" val="4099394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p:titleStyle>
    <p:bodyStyle>
      <a:lvl1pPr marL="269999" indent="-269999" algn="l" defTabSz="1079998" rtl="0" eaLnBrk="1" latinLnBrk="0" hangingPunct="1">
        <a:lnSpc>
          <a:spcPct val="90000"/>
        </a:lnSpc>
        <a:spcBef>
          <a:spcPts val="1181"/>
        </a:spcBef>
        <a:buFont typeface="Arial" panose="020B0604020202020204" pitchFamily="34" charset="0"/>
        <a:buChar char="•"/>
        <a:defRPr sz="3307" kern="1200">
          <a:solidFill>
            <a:schemeClr val="tx1"/>
          </a:solidFill>
          <a:latin typeface="+mn-lt"/>
          <a:ea typeface="+mn-ea"/>
          <a:cs typeface="+mn-cs"/>
        </a:defRPr>
      </a:lvl1pPr>
      <a:lvl2pPr marL="809998" indent="-269999" algn="l" defTabSz="1079998" rtl="0" eaLnBrk="1" latinLnBrk="0" hangingPunct="1">
        <a:lnSpc>
          <a:spcPct val="90000"/>
        </a:lnSpc>
        <a:spcBef>
          <a:spcPts val="591"/>
        </a:spcBef>
        <a:buFont typeface="Arial" panose="020B0604020202020204" pitchFamily="34" charset="0"/>
        <a:buChar char="•"/>
        <a:defRPr sz="2835" kern="1200">
          <a:solidFill>
            <a:schemeClr val="tx1"/>
          </a:solidFill>
          <a:latin typeface="+mn-lt"/>
          <a:ea typeface="+mn-ea"/>
          <a:cs typeface="+mn-cs"/>
        </a:defRPr>
      </a:lvl2pPr>
      <a:lvl3pPr marL="1349997" indent="-269999" algn="l" defTabSz="1079998"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3pPr>
      <a:lvl4pPr marL="1889996"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4pPr>
      <a:lvl5pPr marL="2429995"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5pPr>
      <a:lvl6pPr marL="2969994"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09993"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49992"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89991"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p:bodyStyle>
    <p:otherStyle>
      <a:defPPr>
        <a:defRPr lang="en-US"/>
      </a:defPPr>
      <a:lvl1pPr marL="0" algn="l" defTabSz="1079998" rtl="0" eaLnBrk="1" latinLnBrk="0" hangingPunct="1">
        <a:defRPr sz="2126" kern="1200">
          <a:solidFill>
            <a:schemeClr val="tx1"/>
          </a:solidFill>
          <a:latin typeface="+mn-lt"/>
          <a:ea typeface="+mn-ea"/>
          <a:cs typeface="+mn-cs"/>
        </a:defRPr>
      </a:lvl1pPr>
      <a:lvl2pPr marL="539999" algn="l" defTabSz="1079998" rtl="0" eaLnBrk="1" latinLnBrk="0" hangingPunct="1">
        <a:defRPr sz="2126" kern="1200">
          <a:solidFill>
            <a:schemeClr val="tx1"/>
          </a:solidFill>
          <a:latin typeface="+mn-lt"/>
          <a:ea typeface="+mn-ea"/>
          <a:cs typeface="+mn-cs"/>
        </a:defRPr>
      </a:lvl2pPr>
      <a:lvl3pPr marL="1079998" algn="l" defTabSz="1079998" rtl="0" eaLnBrk="1" latinLnBrk="0" hangingPunct="1">
        <a:defRPr sz="2126" kern="1200">
          <a:solidFill>
            <a:schemeClr val="tx1"/>
          </a:solidFill>
          <a:latin typeface="+mn-lt"/>
          <a:ea typeface="+mn-ea"/>
          <a:cs typeface="+mn-cs"/>
        </a:defRPr>
      </a:lvl3pPr>
      <a:lvl4pPr marL="1619997" algn="l" defTabSz="1079998" rtl="0" eaLnBrk="1" latinLnBrk="0" hangingPunct="1">
        <a:defRPr sz="2126" kern="1200">
          <a:solidFill>
            <a:schemeClr val="tx1"/>
          </a:solidFill>
          <a:latin typeface="+mn-lt"/>
          <a:ea typeface="+mn-ea"/>
          <a:cs typeface="+mn-cs"/>
        </a:defRPr>
      </a:lvl4pPr>
      <a:lvl5pPr marL="2159996" algn="l" defTabSz="1079998" rtl="0" eaLnBrk="1" latinLnBrk="0" hangingPunct="1">
        <a:defRPr sz="2126" kern="1200">
          <a:solidFill>
            <a:schemeClr val="tx1"/>
          </a:solidFill>
          <a:latin typeface="+mn-lt"/>
          <a:ea typeface="+mn-ea"/>
          <a:cs typeface="+mn-cs"/>
        </a:defRPr>
      </a:lvl5pPr>
      <a:lvl6pPr marL="2699995" algn="l" defTabSz="1079998" rtl="0" eaLnBrk="1" latinLnBrk="0" hangingPunct="1">
        <a:defRPr sz="2126" kern="1200">
          <a:solidFill>
            <a:schemeClr val="tx1"/>
          </a:solidFill>
          <a:latin typeface="+mn-lt"/>
          <a:ea typeface="+mn-ea"/>
          <a:cs typeface="+mn-cs"/>
        </a:defRPr>
      </a:lvl6pPr>
      <a:lvl7pPr marL="3239994" algn="l" defTabSz="1079998" rtl="0" eaLnBrk="1" latinLnBrk="0" hangingPunct="1">
        <a:defRPr sz="2126" kern="1200">
          <a:solidFill>
            <a:schemeClr val="tx1"/>
          </a:solidFill>
          <a:latin typeface="+mn-lt"/>
          <a:ea typeface="+mn-ea"/>
          <a:cs typeface="+mn-cs"/>
        </a:defRPr>
      </a:lvl7pPr>
      <a:lvl8pPr marL="3779992" algn="l" defTabSz="1079998" rtl="0" eaLnBrk="1" latinLnBrk="0" hangingPunct="1">
        <a:defRPr sz="2126" kern="1200">
          <a:solidFill>
            <a:schemeClr val="tx1"/>
          </a:solidFill>
          <a:latin typeface="+mn-lt"/>
          <a:ea typeface="+mn-ea"/>
          <a:cs typeface="+mn-cs"/>
        </a:defRPr>
      </a:lvl8pPr>
      <a:lvl9pPr marL="4319991" algn="l" defTabSz="1079998" rtl="0" eaLnBrk="1" latinLnBrk="0" hangingPunct="1">
        <a:defRPr sz="212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670838"/>
            <a:ext cx="9314796" cy="243541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42484" y="3354165"/>
            <a:ext cx="9314796" cy="7994579"/>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2486" y="11678328"/>
            <a:ext cx="2429947" cy="670834"/>
          </a:xfrm>
          <a:prstGeom prst="rect">
            <a:avLst/>
          </a:prstGeom>
        </p:spPr>
        <p:txBody>
          <a:bodyPr vert="horz" lIns="91440" tIns="45720" rIns="91440" bIns="45720" rtlCol="0" anchor="ctr"/>
          <a:lstStyle>
            <a:lvl1pPr algn="l">
              <a:defRPr sz="1417">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577422" y="11678328"/>
            <a:ext cx="3644920" cy="670834"/>
          </a:xfrm>
          <a:prstGeom prst="rect">
            <a:avLst/>
          </a:prstGeom>
        </p:spPr>
        <p:txBody>
          <a:bodyPr vert="horz" lIns="91440" tIns="45720" rIns="91440" bIns="45720" rtlCol="0" anchor="ctr"/>
          <a:lstStyle>
            <a:lvl1pPr algn="ctr">
              <a:defRPr sz="1417">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627334" y="11678328"/>
            <a:ext cx="2429947" cy="670834"/>
          </a:xfrm>
          <a:prstGeom prst="rect">
            <a:avLst/>
          </a:prstGeom>
        </p:spPr>
        <p:txBody>
          <a:bodyPr vert="horz" lIns="91440" tIns="45720" rIns="91440" bIns="45720" rtlCol="0" anchor="ctr"/>
          <a:lstStyle>
            <a:lvl1pPr algn="r">
              <a:defRPr sz="1417">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8604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80197" rtl="0" eaLnBrk="1" latinLnBrk="0" hangingPunct="1">
        <a:lnSpc>
          <a:spcPct val="90000"/>
        </a:lnSpc>
        <a:spcBef>
          <a:spcPct val="0"/>
        </a:spcBef>
        <a:buNone/>
        <a:defRPr sz="5197" kern="1200">
          <a:solidFill>
            <a:schemeClr val="tx1"/>
          </a:solidFill>
          <a:latin typeface="+mj-lt"/>
          <a:ea typeface="+mj-ea"/>
          <a:cs typeface="+mj-cs"/>
        </a:defRPr>
      </a:lvl1pPr>
    </p:titleStyle>
    <p:bodyStyle>
      <a:lvl1pPr marL="270050" indent="-270050" algn="l" defTabSz="1080197" rtl="0" eaLnBrk="1" latinLnBrk="0" hangingPunct="1">
        <a:lnSpc>
          <a:spcPct val="90000"/>
        </a:lnSpc>
        <a:spcBef>
          <a:spcPts val="1183"/>
        </a:spcBef>
        <a:buFont typeface="Arial" panose="020B0604020202020204" pitchFamily="34" charset="0"/>
        <a:buChar char="•"/>
        <a:defRPr sz="3307" kern="1200">
          <a:solidFill>
            <a:schemeClr val="tx1"/>
          </a:solidFill>
          <a:latin typeface="+mn-lt"/>
          <a:ea typeface="+mn-ea"/>
          <a:cs typeface="+mn-cs"/>
        </a:defRPr>
      </a:lvl1pPr>
      <a:lvl2pPr marL="810147" indent="-270050" algn="l" defTabSz="1080197" rtl="0" eaLnBrk="1" latinLnBrk="0" hangingPunct="1">
        <a:lnSpc>
          <a:spcPct val="90000"/>
        </a:lnSpc>
        <a:spcBef>
          <a:spcPts val="591"/>
        </a:spcBef>
        <a:buFont typeface="Arial" panose="020B0604020202020204" pitchFamily="34" charset="0"/>
        <a:buChar char="•"/>
        <a:defRPr sz="2835" kern="1200">
          <a:solidFill>
            <a:schemeClr val="tx1"/>
          </a:solidFill>
          <a:latin typeface="+mn-lt"/>
          <a:ea typeface="+mn-ea"/>
          <a:cs typeface="+mn-cs"/>
        </a:defRPr>
      </a:lvl2pPr>
      <a:lvl3pPr marL="1350247" indent="-270050" algn="l" defTabSz="1080197"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3pPr>
      <a:lvl4pPr marL="1890347"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4pPr>
      <a:lvl5pPr marL="2430448"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5pPr>
      <a:lvl6pPr marL="2970544"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6pPr>
      <a:lvl7pPr marL="3510645"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7pPr>
      <a:lvl8pPr marL="4050745"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8pPr>
      <a:lvl9pPr marL="4590842"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9pPr>
    </p:bodyStyle>
    <p:otherStyle>
      <a:defPPr>
        <a:defRPr lang="en-US"/>
      </a:defPPr>
      <a:lvl1pPr marL="0" algn="l" defTabSz="1080197" rtl="0" eaLnBrk="1" latinLnBrk="0" hangingPunct="1">
        <a:defRPr sz="2128" kern="1200">
          <a:solidFill>
            <a:schemeClr val="tx1"/>
          </a:solidFill>
          <a:latin typeface="+mn-lt"/>
          <a:ea typeface="+mn-ea"/>
          <a:cs typeface="+mn-cs"/>
        </a:defRPr>
      </a:lvl1pPr>
      <a:lvl2pPr marL="540100" algn="l" defTabSz="1080197" rtl="0" eaLnBrk="1" latinLnBrk="0" hangingPunct="1">
        <a:defRPr sz="2128" kern="1200">
          <a:solidFill>
            <a:schemeClr val="tx1"/>
          </a:solidFill>
          <a:latin typeface="+mn-lt"/>
          <a:ea typeface="+mn-ea"/>
          <a:cs typeface="+mn-cs"/>
        </a:defRPr>
      </a:lvl2pPr>
      <a:lvl3pPr marL="1080197" algn="l" defTabSz="1080197" rtl="0" eaLnBrk="1" latinLnBrk="0" hangingPunct="1">
        <a:defRPr sz="2128" kern="1200">
          <a:solidFill>
            <a:schemeClr val="tx1"/>
          </a:solidFill>
          <a:latin typeface="+mn-lt"/>
          <a:ea typeface="+mn-ea"/>
          <a:cs typeface="+mn-cs"/>
        </a:defRPr>
      </a:lvl3pPr>
      <a:lvl4pPr marL="1620297" algn="l" defTabSz="1080197" rtl="0" eaLnBrk="1" latinLnBrk="0" hangingPunct="1">
        <a:defRPr sz="2128" kern="1200">
          <a:solidFill>
            <a:schemeClr val="tx1"/>
          </a:solidFill>
          <a:latin typeface="+mn-lt"/>
          <a:ea typeface="+mn-ea"/>
          <a:cs typeface="+mn-cs"/>
        </a:defRPr>
      </a:lvl4pPr>
      <a:lvl5pPr marL="2160398" algn="l" defTabSz="1080197" rtl="0" eaLnBrk="1" latinLnBrk="0" hangingPunct="1">
        <a:defRPr sz="2128" kern="1200">
          <a:solidFill>
            <a:schemeClr val="tx1"/>
          </a:solidFill>
          <a:latin typeface="+mn-lt"/>
          <a:ea typeface="+mn-ea"/>
          <a:cs typeface="+mn-cs"/>
        </a:defRPr>
      </a:lvl5pPr>
      <a:lvl6pPr marL="2700498" algn="l" defTabSz="1080197" rtl="0" eaLnBrk="1" latinLnBrk="0" hangingPunct="1">
        <a:defRPr sz="2128" kern="1200">
          <a:solidFill>
            <a:schemeClr val="tx1"/>
          </a:solidFill>
          <a:latin typeface="+mn-lt"/>
          <a:ea typeface="+mn-ea"/>
          <a:cs typeface="+mn-cs"/>
        </a:defRPr>
      </a:lvl6pPr>
      <a:lvl7pPr marL="3240595" algn="l" defTabSz="1080197" rtl="0" eaLnBrk="1" latinLnBrk="0" hangingPunct="1">
        <a:defRPr sz="2128" kern="1200">
          <a:solidFill>
            <a:schemeClr val="tx1"/>
          </a:solidFill>
          <a:latin typeface="+mn-lt"/>
          <a:ea typeface="+mn-ea"/>
          <a:cs typeface="+mn-cs"/>
        </a:defRPr>
      </a:lvl7pPr>
      <a:lvl8pPr marL="3780695" algn="l" defTabSz="1080197" rtl="0" eaLnBrk="1" latinLnBrk="0" hangingPunct="1">
        <a:defRPr sz="2128" kern="1200">
          <a:solidFill>
            <a:schemeClr val="tx1"/>
          </a:solidFill>
          <a:latin typeface="+mn-lt"/>
          <a:ea typeface="+mn-ea"/>
          <a:cs typeface="+mn-cs"/>
        </a:defRPr>
      </a:lvl8pPr>
      <a:lvl9pPr marL="4320792" algn="l" defTabSz="1080197" rtl="0" eaLnBrk="1" latinLnBrk="0" hangingPunct="1">
        <a:defRPr sz="21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670838"/>
            <a:ext cx="9314796" cy="243541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42484" y="3354165"/>
            <a:ext cx="9314796" cy="7994579"/>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2486" y="11678328"/>
            <a:ext cx="2429947" cy="670834"/>
          </a:xfrm>
          <a:prstGeom prst="rect">
            <a:avLst/>
          </a:prstGeom>
        </p:spPr>
        <p:txBody>
          <a:bodyPr vert="horz" lIns="91440" tIns="45720" rIns="91440" bIns="45720" rtlCol="0" anchor="ctr"/>
          <a:lstStyle>
            <a:lvl1pPr algn="l">
              <a:defRPr sz="1417">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017D1D-C57E-4AD1-9A56-FFEE2B13E174}" type="datetimeFigureOut">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9.2.2017</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577422" y="11678328"/>
            <a:ext cx="3644920" cy="670834"/>
          </a:xfrm>
          <a:prstGeom prst="rect">
            <a:avLst/>
          </a:prstGeom>
        </p:spPr>
        <p:txBody>
          <a:bodyPr vert="horz" lIns="91440" tIns="45720" rIns="91440" bIns="45720" rtlCol="0" anchor="ctr"/>
          <a:lstStyle>
            <a:lvl1pPr algn="ctr">
              <a:defRPr sz="1417">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627334" y="11678328"/>
            <a:ext cx="2429947" cy="670834"/>
          </a:xfrm>
          <a:prstGeom prst="rect">
            <a:avLst/>
          </a:prstGeom>
        </p:spPr>
        <p:txBody>
          <a:bodyPr vert="horz" lIns="91440" tIns="45720" rIns="91440" bIns="45720" rtlCol="0" anchor="ctr"/>
          <a:lstStyle>
            <a:lvl1pPr algn="r">
              <a:defRPr sz="1417">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4C3D1D-2E4F-4425-B5B1-4316EBA7029E}" type="slidenum">
              <a:rPr kumimoji="0" lang="tr-TR" sz="141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41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1297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80197" rtl="0" eaLnBrk="1" latinLnBrk="0" hangingPunct="1">
        <a:lnSpc>
          <a:spcPct val="90000"/>
        </a:lnSpc>
        <a:spcBef>
          <a:spcPct val="0"/>
        </a:spcBef>
        <a:buNone/>
        <a:defRPr sz="5197" kern="1200">
          <a:solidFill>
            <a:schemeClr val="tx1"/>
          </a:solidFill>
          <a:latin typeface="+mj-lt"/>
          <a:ea typeface="+mj-ea"/>
          <a:cs typeface="+mj-cs"/>
        </a:defRPr>
      </a:lvl1pPr>
    </p:titleStyle>
    <p:bodyStyle>
      <a:lvl1pPr marL="270050" indent="-270050" algn="l" defTabSz="1080197" rtl="0" eaLnBrk="1" latinLnBrk="0" hangingPunct="1">
        <a:lnSpc>
          <a:spcPct val="90000"/>
        </a:lnSpc>
        <a:spcBef>
          <a:spcPts val="1183"/>
        </a:spcBef>
        <a:buFont typeface="Arial" panose="020B0604020202020204" pitchFamily="34" charset="0"/>
        <a:buChar char="•"/>
        <a:defRPr sz="3307" kern="1200">
          <a:solidFill>
            <a:schemeClr val="tx1"/>
          </a:solidFill>
          <a:latin typeface="+mn-lt"/>
          <a:ea typeface="+mn-ea"/>
          <a:cs typeface="+mn-cs"/>
        </a:defRPr>
      </a:lvl1pPr>
      <a:lvl2pPr marL="810147" indent="-270050" algn="l" defTabSz="1080197" rtl="0" eaLnBrk="1" latinLnBrk="0" hangingPunct="1">
        <a:lnSpc>
          <a:spcPct val="90000"/>
        </a:lnSpc>
        <a:spcBef>
          <a:spcPts val="591"/>
        </a:spcBef>
        <a:buFont typeface="Arial" panose="020B0604020202020204" pitchFamily="34" charset="0"/>
        <a:buChar char="•"/>
        <a:defRPr sz="2835" kern="1200">
          <a:solidFill>
            <a:schemeClr val="tx1"/>
          </a:solidFill>
          <a:latin typeface="+mn-lt"/>
          <a:ea typeface="+mn-ea"/>
          <a:cs typeface="+mn-cs"/>
        </a:defRPr>
      </a:lvl2pPr>
      <a:lvl3pPr marL="1350247" indent="-270050" algn="l" defTabSz="1080197"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3pPr>
      <a:lvl4pPr marL="1890347"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4pPr>
      <a:lvl5pPr marL="2430448"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5pPr>
      <a:lvl6pPr marL="2970544"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6pPr>
      <a:lvl7pPr marL="3510645"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7pPr>
      <a:lvl8pPr marL="4050745"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8pPr>
      <a:lvl9pPr marL="4590842" indent="-270050" algn="l" defTabSz="1080197" rtl="0" eaLnBrk="1" latinLnBrk="0" hangingPunct="1">
        <a:lnSpc>
          <a:spcPct val="90000"/>
        </a:lnSpc>
        <a:spcBef>
          <a:spcPts val="591"/>
        </a:spcBef>
        <a:buFont typeface="Arial" panose="020B0604020202020204" pitchFamily="34" charset="0"/>
        <a:buChar char="•"/>
        <a:defRPr sz="2128" kern="1200">
          <a:solidFill>
            <a:schemeClr val="tx1"/>
          </a:solidFill>
          <a:latin typeface="+mn-lt"/>
          <a:ea typeface="+mn-ea"/>
          <a:cs typeface="+mn-cs"/>
        </a:defRPr>
      </a:lvl9pPr>
    </p:bodyStyle>
    <p:otherStyle>
      <a:defPPr>
        <a:defRPr lang="en-US"/>
      </a:defPPr>
      <a:lvl1pPr marL="0" algn="l" defTabSz="1080197" rtl="0" eaLnBrk="1" latinLnBrk="0" hangingPunct="1">
        <a:defRPr sz="2128" kern="1200">
          <a:solidFill>
            <a:schemeClr val="tx1"/>
          </a:solidFill>
          <a:latin typeface="+mn-lt"/>
          <a:ea typeface="+mn-ea"/>
          <a:cs typeface="+mn-cs"/>
        </a:defRPr>
      </a:lvl1pPr>
      <a:lvl2pPr marL="540100" algn="l" defTabSz="1080197" rtl="0" eaLnBrk="1" latinLnBrk="0" hangingPunct="1">
        <a:defRPr sz="2128" kern="1200">
          <a:solidFill>
            <a:schemeClr val="tx1"/>
          </a:solidFill>
          <a:latin typeface="+mn-lt"/>
          <a:ea typeface="+mn-ea"/>
          <a:cs typeface="+mn-cs"/>
        </a:defRPr>
      </a:lvl2pPr>
      <a:lvl3pPr marL="1080197" algn="l" defTabSz="1080197" rtl="0" eaLnBrk="1" latinLnBrk="0" hangingPunct="1">
        <a:defRPr sz="2128" kern="1200">
          <a:solidFill>
            <a:schemeClr val="tx1"/>
          </a:solidFill>
          <a:latin typeface="+mn-lt"/>
          <a:ea typeface="+mn-ea"/>
          <a:cs typeface="+mn-cs"/>
        </a:defRPr>
      </a:lvl3pPr>
      <a:lvl4pPr marL="1620297" algn="l" defTabSz="1080197" rtl="0" eaLnBrk="1" latinLnBrk="0" hangingPunct="1">
        <a:defRPr sz="2128" kern="1200">
          <a:solidFill>
            <a:schemeClr val="tx1"/>
          </a:solidFill>
          <a:latin typeface="+mn-lt"/>
          <a:ea typeface="+mn-ea"/>
          <a:cs typeface="+mn-cs"/>
        </a:defRPr>
      </a:lvl4pPr>
      <a:lvl5pPr marL="2160398" algn="l" defTabSz="1080197" rtl="0" eaLnBrk="1" latinLnBrk="0" hangingPunct="1">
        <a:defRPr sz="2128" kern="1200">
          <a:solidFill>
            <a:schemeClr val="tx1"/>
          </a:solidFill>
          <a:latin typeface="+mn-lt"/>
          <a:ea typeface="+mn-ea"/>
          <a:cs typeface="+mn-cs"/>
        </a:defRPr>
      </a:lvl5pPr>
      <a:lvl6pPr marL="2700498" algn="l" defTabSz="1080197" rtl="0" eaLnBrk="1" latinLnBrk="0" hangingPunct="1">
        <a:defRPr sz="2128" kern="1200">
          <a:solidFill>
            <a:schemeClr val="tx1"/>
          </a:solidFill>
          <a:latin typeface="+mn-lt"/>
          <a:ea typeface="+mn-ea"/>
          <a:cs typeface="+mn-cs"/>
        </a:defRPr>
      </a:lvl6pPr>
      <a:lvl7pPr marL="3240595" algn="l" defTabSz="1080197" rtl="0" eaLnBrk="1" latinLnBrk="0" hangingPunct="1">
        <a:defRPr sz="2128" kern="1200">
          <a:solidFill>
            <a:schemeClr val="tx1"/>
          </a:solidFill>
          <a:latin typeface="+mn-lt"/>
          <a:ea typeface="+mn-ea"/>
          <a:cs typeface="+mn-cs"/>
        </a:defRPr>
      </a:lvl7pPr>
      <a:lvl8pPr marL="3780695" algn="l" defTabSz="1080197" rtl="0" eaLnBrk="1" latinLnBrk="0" hangingPunct="1">
        <a:defRPr sz="2128" kern="1200">
          <a:solidFill>
            <a:schemeClr val="tx1"/>
          </a:solidFill>
          <a:latin typeface="+mn-lt"/>
          <a:ea typeface="+mn-ea"/>
          <a:cs typeface="+mn-cs"/>
        </a:defRPr>
      </a:lvl8pPr>
      <a:lvl9pPr marL="4320792" algn="l" defTabSz="1080197" rtl="0" eaLnBrk="1" latinLnBrk="0" hangingPunct="1">
        <a:defRPr sz="21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slide" Target="slide73.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26" Type="http://schemas.microsoft.com/office/2007/relationships/hdphoto" Target="../media/hdphoto1.wdp"/><Relationship Id="rId3" Type="http://schemas.openxmlformats.org/officeDocument/2006/relationships/image" Target="../media/image5.png"/><Relationship Id="rId21" Type="http://schemas.openxmlformats.org/officeDocument/2006/relationships/slide" Target="slide23.xml"/><Relationship Id="rId7" Type="http://schemas.openxmlformats.org/officeDocument/2006/relationships/slide" Target="slide8.xml"/><Relationship Id="rId12" Type="http://schemas.openxmlformats.org/officeDocument/2006/relationships/slide" Target="slide14.xml"/><Relationship Id="rId17" Type="http://schemas.openxmlformats.org/officeDocument/2006/relationships/slide" Target="slide19.xml"/><Relationship Id="rId25" Type="http://schemas.openxmlformats.org/officeDocument/2006/relationships/image" Target="../media/image2.png"/><Relationship Id="rId2" Type="http://schemas.openxmlformats.org/officeDocument/2006/relationships/slide" Target="slide3.xml"/><Relationship Id="rId16" Type="http://schemas.openxmlformats.org/officeDocument/2006/relationships/slide" Target="slide18.xml"/><Relationship Id="rId20" Type="http://schemas.openxmlformats.org/officeDocument/2006/relationships/slide" Target="slide22.xml"/><Relationship Id="rId1" Type="http://schemas.openxmlformats.org/officeDocument/2006/relationships/slideLayout" Target="../slideLayouts/slideLayout24.xml"/><Relationship Id="rId6" Type="http://schemas.openxmlformats.org/officeDocument/2006/relationships/slide" Target="slide9.xml"/><Relationship Id="rId11" Type="http://schemas.openxmlformats.org/officeDocument/2006/relationships/slide" Target="slide13.xml"/><Relationship Id="rId24" Type="http://schemas.openxmlformats.org/officeDocument/2006/relationships/slide" Target="slide26.xml"/><Relationship Id="rId5" Type="http://schemas.openxmlformats.org/officeDocument/2006/relationships/slide" Target="slide7.xml"/><Relationship Id="rId15" Type="http://schemas.openxmlformats.org/officeDocument/2006/relationships/slide" Target="slide17.xml"/><Relationship Id="rId23" Type="http://schemas.openxmlformats.org/officeDocument/2006/relationships/slide" Target="slide25.xml"/><Relationship Id="rId10" Type="http://schemas.openxmlformats.org/officeDocument/2006/relationships/slide" Target="slide12.xml"/><Relationship Id="rId19" Type="http://schemas.openxmlformats.org/officeDocument/2006/relationships/slide" Target="slide21.xml"/><Relationship Id="rId4" Type="http://schemas.microsoft.com/office/2007/relationships/hdphoto" Target="../media/hdphoto2.wdp"/><Relationship Id="rId9" Type="http://schemas.openxmlformats.org/officeDocument/2006/relationships/slide" Target="slide11.xml"/><Relationship Id="rId14" Type="http://schemas.openxmlformats.org/officeDocument/2006/relationships/slide" Target="slide16.xml"/><Relationship Id="rId22" Type="http://schemas.openxmlformats.org/officeDocument/2006/relationships/slide" Target="slide2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slide" Target="slide32.xml"/><Relationship Id="rId18" Type="http://schemas.openxmlformats.org/officeDocument/2006/relationships/slide" Target="slide37.xml"/><Relationship Id="rId26" Type="http://schemas.microsoft.com/office/2007/relationships/hdphoto" Target="../media/hdphoto1.wdp"/><Relationship Id="rId3" Type="http://schemas.openxmlformats.org/officeDocument/2006/relationships/image" Target="../media/image5.png"/><Relationship Id="rId21" Type="http://schemas.openxmlformats.org/officeDocument/2006/relationships/slide" Target="slide40.xml"/><Relationship Id="rId7" Type="http://schemas.openxmlformats.org/officeDocument/2006/relationships/slide" Target="slide70.xml"/><Relationship Id="rId12" Type="http://schemas.openxmlformats.org/officeDocument/2006/relationships/slide" Target="slide69.xml"/><Relationship Id="rId17" Type="http://schemas.openxmlformats.org/officeDocument/2006/relationships/slide" Target="slide36.xml"/><Relationship Id="rId25" Type="http://schemas.openxmlformats.org/officeDocument/2006/relationships/image" Target="../media/image2.png"/><Relationship Id="rId2" Type="http://schemas.openxmlformats.org/officeDocument/2006/relationships/slide" Target="slide3.xml"/><Relationship Id="rId16" Type="http://schemas.openxmlformats.org/officeDocument/2006/relationships/slide" Target="slide35.xml"/><Relationship Id="rId20" Type="http://schemas.openxmlformats.org/officeDocument/2006/relationships/slide" Target="slide39.xml"/><Relationship Id="rId1" Type="http://schemas.openxmlformats.org/officeDocument/2006/relationships/slideLayout" Target="../slideLayouts/slideLayout24.xml"/><Relationship Id="rId6" Type="http://schemas.openxmlformats.org/officeDocument/2006/relationships/slide" Target="slide28.xml"/><Relationship Id="rId11" Type="http://schemas.openxmlformats.org/officeDocument/2006/relationships/slide" Target="slide31.xml"/><Relationship Id="rId24" Type="http://schemas.openxmlformats.org/officeDocument/2006/relationships/slide" Target="slide68.xml"/><Relationship Id="rId5" Type="http://schemas.openxmlformats.org/officeDocument/2006/relationships/slide" Target="slide27.xml"/><Relationship Id="rId15" Type="http://schemas.openxmlformats.org/officeDocument/2006/relationships/slide" Target="slide34.xml"/><Relationship Id="rId23" Type="http://schemas.openxmlformats.org/officeDocument/2006/relationships/slide" Target="slide67.xml"/><Relationship Id="rId10" Type="http://schemas.openxmlformats.org/officeDocument/2006/relationships/slide" Target="slide30.xml"/><Relationship Id="rId19" Type="http://schemas.openxmlformats.org/officeDocument/2006/relationships/slide" Target="slide38.xml"/><Relationship Id="rId4" Type="http://schemas.microsoft.com/office/2007/relationships/hdphoto" Target="../media/hdphoto2.wdp"/><Relationship Id="rId9" Type="http://schemas.openxmlformats.org/officeDocument/2006/relationships/slide" Target="slide29.xml"/><Relationship Id="rId14" Type="http://schemas.openxmlformats.org/officeDocument/2006/relationships/slide" Target="slide33.xml"/><Relationship Id="rId22" Type="http://schemas.openxmlformats.org/officeDocument/2006/relationships/slide" Target="slide4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0.xml"/><Relationship Id="rId18" Type="http://schemas.openxmlformats.org/officeDocument/2006/relationships/slide" Target="slide56.xml"/><Relationship Id="rId26" Type="http://schemas.openxmlformats.org/officeDocument/2006/relationships/slide" Target="slide64.xml"/><Relationship Id="rId3" Type="http://schemas.openxmlformats.org/officeDocument/2006/relationships/image" Target="../media/image5.png"/><Relationship Id="rId21" Type="http://schemas.openxmlformats.org/officeDocument/2006/relationships/slide" Target="slide59.xml"/><Relationship Id="rId7" Type="http://schemas.openxmlformats.org/officeDocument/2006/relationships/slide" Target="slide45.xml"/><Relationship Id="rId12" Type="http://schemas.openxmlformats.org/officeDocument/2006/relationships/slide" Target="slide51.xml"/><Relationship Id="rId17" Type="http://schemas.openxmlformats.org/officeDocument/2006/relationships/slide" Target="slide55.xml"/><Relationship Id="rId25" Type="http://schemas.openxmlformats.org/officeDocument/2006/relationships/slide" Target="slide63.xml"/><Relationship Id="rId2" Type="http://schemas.openxmlformats.org/officeDocument/2006/relationships/slide" Target="slide3.xml"/><Relationship Id="rId16" Type="http://schemas.openxmlformats.org/officeDocument/2006/relationships/slide" Target="slide54.xml"/><Relationship Id="rId20" Type="http://schemas.openxmlformats.org/officeDocument/2006/relationships/slide" Target="slide58.xml"/><Relationship Id="rId29"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 Target="slide44.xml"/><Relationship Id="rId11" Type="http://schemas.openxmlformats.org/officeDocument/2006/relationships/slide" Target="slide49.xml"/><Relationship Id="rId24" Type="http://schemas.openxmlformats.org/officeDocument/2006/relationships/slide" Target="slide62.xml"/><Relationship Id="rId5" Type="http://schemas.openxmlformats.org/officeDocument/2006/relationships/slide" Target="slide43.xml"/><Relationship Id="rId15" Type="http://schemas.openxmlformats.org/officeDocument/2006/relationships/slide" Target="slide53.xml"/><Relationship Id="rId23" Type="http://schemas.openxmlformats.org/officeDocument/2006/relationships/slide" Target="slide61.xml"/><Relationship Id="rId28" Type="http://schemas.openxmlformats.org/officeDocument/2006/relationships/slide" Target="slide66.xml"/><Relationship Id="rId10" Type="http://schemas.openxmlformats.org/officeDocument/2006/relationships/slide" Target="slide47.xml"/><Relationship Id="rId19" Type="http://schemas.openxmlformats.org/officeDocument/2006/relationships/slide" Target="slide57.xml"/><Relationship Id="rId4" Type="http://schemas.microsoft.com/office/2007/relationships/hdphoto" Target="../media/hdphoto2.wdp"/><Relationship Id="rId9" Type="http://schemas.openxmlformats.org/officeDocument/2006/relationships/slide" Target="slide48.xml"/><Relationship Id="rId14" Type="http://schemas.openxmlformats.org/officeDocument/2006/relationships/slide" Target="slide52.xml"/><Relationship Id="rId22" Type="http://schemas.openxmlformats.org/officeDocument/2006/relationships/slide" Target="slide60.xml"/><Relationship Id="rId27" Type="http://schemas.openxmlformats.org/officeDocument/2006/relationships/slide" Target="slide65.xml"/><Relationship Id="rId30"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derszamani.net/" TargetMode="External"/><Relationship Id="rId2" Type="http://schemas.openxmlformats.org/officeDocument/2006/relationships/hyperlink" Target="http://www.dersimiz.com/" TargetMode="External"/><Relationship Id="rId1" Type="http://schemas.openxmlformats.org/officeDocument/2006/relationships/slideLayout" Target="../slideLayouts/slideLayout2.xml"/><Relationship Id="rId4" Type="http://schemas.openxmlformats.org/officeDocument/2006/relationships/hyperlink" Target="http://kpss.memurlar.net/istatistik/unvan/default.aspx?Type=4&amp;Branch=4265.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1086423" y="4869279"/>
            <a:ext cx="9179799" cy="4386662"/>
          </a:xfrm>
        </p:spPr>
        <p:txBody>
          <a:bodyPr>
            <a:normAutofit fontScale="90000"/>
          </a:bodyPr>
          <a:lstStyle/>
          <a:p>
            <a:r>
              <a:rPr lang="tr-TR" dirty="0" smtClean="0">
                <a:solidFill>
                  <a:schemeClr val="bg1"/>
                </a:solidFill>
              </a:rPr>
              <a:t>DEĞERLİ MESLEKTAŞLARIM SLAYTTA OTOMATİK GEÇİŞ MEVCUT OLUP</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TIKLADIĞINIZDA OTOMATİK  </a:t>
            </a:r>
            <a:br>
              <a:rPr lang="tr-TR" dirty="0" smtClean="0">
                <a:solidFill>
                  <a:schemeClr val="bg1"/>
                </a:solidFill>
              </a:rPr>
            </a:br>
            <a:r>
              <a:rPr lang="tr-TR" dirty="0" smtClean="0">
                <a:solidFill>
                  <a:schemeClr val="bg1"/>
                </a:solidFill>
              </a:rPr>
              <a:t>OLARAK HARF OLAN SAYFALARA AKTARILACAKSINIZ.  </a:t>
            </a:r>
            <a:endParaRPr lang="tr-TR" dirty="0">
              <a:solidFill>
                <a:schemeClr val="bg1"/>
              </a:solidFill>
            </a:endParaRPr>
          </a:p>
        </p:txBody>
      </p:sp>
      <p:pic>
        <p:nvPicPr>
          <p:cNvPr id="4" name="Resim 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4406322" y="3599279"/>
            <a:ext cx="2540000" cy="2540000"/>
          </a:xfrm>
          <a:prstGeom prst="rect">
            <a:avLst/>
          </a:prstGeom>
        </p:spPr>
      </p:pic>
    </p:spTree>
    <p:extLst>
      <p:ext uri="{BB962C8B-B14F-4D97-AF65-F5344CB8AC3E}">
        <p14:creationId xmlns:p14="http://schemas.microsoft.com/office/powerpoint/2010/main" val="3325741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417096"/>
            <a:ext cx="5406189" cy="769441"/>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BIYOLOJI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7"/>
            <a:ext cx="1277914" cy="646331"/>
          </a:xfrm>
          <a:prstGeom prst="rect">
            <a:avLst/>
          </a:prstGeom>
        </p:spPr>
        <p:txBody>
          <a:bodyPr wrap="none">
            <a:spAutoFit/>
          </a:bodyPr>
          <a:lstStyle/>
          <a:p>
            <a:r>
              <a:rPr lang="tr-TR" sz="3600" b="1" dirty="0" smtClean="0">
                <a:latin typeface="Top Secret" panose="02000800000000000000" pitchFamily="2" charset="0"/>
              </a:rPr>
              <a:t>1.693</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2" name="Metin kutusu 11"/>
          <p:cNvSpPr txBox="1"/>
          <p:nvPr/>
        </p:nvSpPr>
        <p:spPr>
          <a:xfrm>
            <a:off x="1771733" y="9245481"/>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sp>
        <p:nvSpPr>
          <p:cNvPr id="14" name="Dikdörtgen 13"/>
          <p:cNvSpPr/>
          <p:nvPr/>
        </p:nvSpPr>
        <p:spPr>
          <a:xfrm>
            <a:off x="1928143" y="10463479"/>
            <a:ext cx="1428596"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69,839</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ORTADOĞU TEKNİK ÜNİV.</a:t>
            </a:r>
          </a:p>
          <a:p>
            <a:pPr algn="ctr"/>
            <a:r>
              <a:rPr lang="tr-TR" sz="1600" b="1" dirty="0" smtClean="0">
                <a:latin typeface="Arial Black" panose="020B0A04020102020204" pitchFamily="34" charset="0"/>
              </a:rPr>
              <a:t> TABAN PUAN: 381,680</a:t>
            </a:r>
          </a:p>
          <a:p>
            <a:pPr algn="ctr"/>
            <a:r>
              <a:rPr lang="tr-TR" sz="1600" b="1" dirty="0" smtClean="0">
                <a:latin typeface="Arial Black" panose="020B0A04020102020204" pitchFamily="34" charset="0"/>
              </a:rPr>
              <a:t>BAŞARI SIRASI: 62.500</a:t>
            </a:r>
            <a:endParaRPr lang="tr-TR" sz="1600" b="1" dirty="0">
              <a:latin typeface="Arial Black" panose="020B0A04020102020204" pitchFamily="34" charset="0"/>
            </a:endParaRPr>
          </a:p>
        </p:txBody>
      </p:sp>
      <p:sp>
        <p:nvSpPr>
          <p:cNvPr id="17" name="Metin kutusu 16"/>
          <p:cNvSpPr txBox="1"/>
          <p:nvPr/>
        </p:nvSpPr>
        <p:spPr>
          <a:xfrm>
            <a:off x="7202904" y="10749514"/>
            <a:ext cx="3481137" cy="815608"/>
          </a:xfrm>
          <a:prstGeom prst="rect">
            <a:avLst/>
          </a:prstGeom>
          <a:noFill/>
        </p:spPr>
        <p:txBody>
          <a:bodyPr wrap="square" rtlCol="0">
            <a:spAutoFit/>
          </a:bodyPr>
          <a:lstStyle/>
          <a:p>
            <a:pPr algn="ctr"/>
            <a:r>
              <a:rPr lang="tr-TR" sz="1500" b="1" dirty="0" smtClean="0">
                <a:latin typeface="Arial Black" panose="020B0A04020102020204" pitchFamily="34" charset="0"/>
              </a:rPr>
              <a:t>R.T. ERDOĞAN ÜNİVERSİTESİ</a:t>
            </a:r>
          </a:p>
          <a:p>
            <a:pPr algn="ctr"/>
            <a:r>
              <a:rPr lang="tr-TR" sz="1600" b="1" dirty="0" smtClean="0">
                <a:latin typeface="Arial Black" panose="020B0A04020102020204" pitchFamily="34" charset="0"/>
              </a:rPr>
              <a:t> TABAN PUAN: 221,167</a:t>
            </a:r>
          </a:p>
          <a:p>
            <a:pPr algn="ctr"/>
            <a:r>
              <a:rPr lang="tr-TR" sz="1600" b="1" dirty="0" smtClean="0">
                <a:latin typeface="Arial Black" panose="020B0A04020102020204" pitchFamily="34" charset="0"/>
              </a:rPr>
              <a:t>BAŞARI SIRASI: 277.000</a:t>
            </a:r>
            <a:endParaRPr lang="tr-TR" sz="1600" b="1" dirty="0">
              <a:latin typeface="Arial Black" panose="020B0A04020102020204" pitchFamily="34" charset="0"/>
            </a:endParaRPr>
          </a:p>
        </p:txBody>
      </p:sp>
      <p:sp>
        <p:nvSpPr>
          <p:cNvPr id="18" name="Dikdörtgen 17"/>
          <p:cNvSpPr/>
          <p:nvPr/>
        </p:nvSpPr>
        <p:spPr>
          <a:xfrm>
            <a:off x="1940022" y="4762865"/>
            <a:ext cx="1396536" cy="646331"/>
          </a:xfrm>
          <a:prstGeom prst="rect">
            <a:avLst/>
          </a:prstGeom>
        </p:spPr>
        <p:txBody>
          <a:bodyPr wrap="none">
            <a:spAutoFit/>
          </a:bodyPr>
          <a:lstStyle/>
          <a:p>
            <a:r>
              <a:rPr lang="tr-TR" sz="3600" b="1" dirty="0" smtClean="0">
                <a:latin typeface="Top Secret" panose="02000800000000000000" pitchFamily="2" charset="0"/>
              </a:rPr>
              <a:t>2.060</a:t>
            </a:r>
            <a:endParaRPr lang="tr-TR" sz="4800" b="1" dirty="0">
              <a:latin typeface="Top Secret" panose="02000800000000000000" pitchFamily="2" charset="0"/>
            </a:endParaRPr>
          </a:p>
        </p:txBody>
      </p:sp>
      <p:sp>
        <p:nvSpPr>
          <p:cNvPr id="19" name="Dikdörtgen 18"/>
          <p:cNvSpPr/>
          <p:nvPr/>
        </p:nvSpPr>
        <p:spPr>
          <a:xfrm>
            <a:off x="2046752" y="5829532"/>
            <a:ext cx="1268296" cy="646331"/>
          </a:xfrm>
          <a:prstGeom prst="rect">
            <a:avLst/>
          </a:prstGeom>
        </p:spPr>
        <p:txBody>
          <a:bodyPr wrap="none">
            <a:spAutoFit/>
          </a:bodyPr>
          <a:lstStyle/>
          <a:p>
            <a:r>
              <a:rPr lang="tr-TR" sz="3600" b="1" dirty="0" smtClean="0">
                <a:latin typeface="Top Secret" panose="02000800000000000000" pitchFamily="2" charset="0"/>
              </a:rPr>
              <a:t>3.108</a:t>
            </a:r>
            <a:endParaRPr lang="tr-TR" sz="4800" b="1" dirty="0">
              <a:latin typeface="Top Secret" panose="02000800000000000000" pitchFamily="2" charset="0"/>
            </a:endParaRPr>
          </a:p>
        </p:txBody>
      </p:sp>
      <p:sp>
        <p:nvSpPr>
          <p:cNvPr id="20" name="Dikdörtgen 19"/>
          <p:cNvSpPr/>
          <p:nvPr/>
        </p:nvSpPr>
        <p:spPr>
          <a:xfrm>
            <a:off x="1903366" y="8206941"/>
            <a:ext cx="1521570"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86,270</a:t>
            </a:r>
            <a:endParaRPr lang="tr-TR" sz="22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731124" y="3113169"/>
            <a:ext cx="6320591" cy="5909310"/>
          </a:xfrm>
          <a:prstGeom prst="rect">
            <a:avLst/>
          </a:prstGeom>
          <a:noFill/>
        </p:spPr>
        <p:txBody>
          <a:bodyPr wrap="square"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Canlıların</a:t>
            </a:r>
            <a:r>
              <a:rPr lang="tr-TR" dirty="0">
                <a:solidFill>
                  <a:schemeClr val="bg1"/>
                </a:solidFill>
                <a:latin typeface="Arial Black" panose="020B0A04020102020204" pitchFamily="34" charset="0"/>
              </a:rPr>
              <a:t>, yeryüzünde dağılımı, anatomisi, fizyolojisi üzerinde eğitim ve araştırma yapılır. </a:t>
            </a:r>
            <a:endParaRPr lang="tr-TR" dirty="0" smtClean="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endParaRPr lang="tr-TR"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GEREKEN NİTELİKLER:</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Biyoloji </a:t>
            </a:r>
            <a:r>
              <a:rPr lang="tr-TR" dirty="0">
                <a:solidFill>
                  <a:schemeClr val="bg1"/>
                </a:solidFill>
                <a:latin typeface="Arial Black" panose="020B0A04020102020204" pitchFamily="34" charset="0"/>
              </a:rPr>
              <a:t>alanında çalışacak kimse, meraklı bir gözlemci, sabırlı bir araştırmacı olmalıdır</a:t>
            </a:r>
            <a:r>
              <a:rPr lang="tr-TR" dirty="0" smtClean="0">
                <a:solidFill>
                  <a:schemeClr val="bg1"/>
                </a:solidFill>
                <a:latin typeface="Arial Black" panose="020B0A04020102020204" pitchFamily="34" charset="0"/>
              </a:rPr>
              <a:t>.</a:t>
            </a:r>
          </a:p>
          <a:p>
            <a:endParaRPr lang="tr-TR"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VE İŞ BULMA OLANAKLARI:</a:t>
            </a:r>
            <a:endParaRPr lang="tr-TR" u="sng" dirty="0">
              <a:solidFill>
                <a:schemeClr val="bg1"/>
              </a:solidFill>
              <a:latin typeface="Arial Black" panose="020B0A04020102020204" pitchFamily="34" charset="0"/>
            </a:endParaRPr>
          </a:p>
          <a:p>
            <a:endParaRPr lang="tr-TR" dirty="0" smtClean="0">
              <a:solidFill>
                <a:schemeClr val="bg1"/>
              </a:solidFill>
              <a:latin typeface="Arial Black" panose="020B0A04020102020204" pitchFamily="34" charset="0"/>
            </a:endParaRP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Sağlık </a:t>
            </a:r>
            <a:r>
              <a:rPr lang="tr-TR" dirty="0">
                <a:solidFill>
                  <a:schemeClr val="bg1"/>
                </a:solidFill>
                <a:latin typeface="Arial Black" panose="020B0A04020102020204" pitchFamily="34" charset="0"/>
              </a:rPr>
              <a:t>Bakanlığı ve SSK’ya bağlı hastanelerde, üniversitelerin tıp fakültelerinde, hidrobiyoloji araştırma merkezlerinde, </a:t>
            </a:r>
            <a:r>
              <a:rPr lang="tr-TR" dirty="0" smtClean="0">
                <a:solidFill>
                  <a:schemeClr val="bg1"/>
                </a:solidFill>
                <a:latin typeface="Arial Black" panose="020B0A04020102020204" pitchFamily="34" charset="0"/>
              </a:rPr>
              <a:t>Çevre, Orman, </a:t>
            </a:r>
            <a:r>
              <a:rPr lang="tr-TR" dirty="0">
                <a:solidFill>
                  <a:schemeClr val="bg1"/>
                </a:solidFill>
                <a:latin typeface="Arial Black" panose="020B0A04020102020204" pitchFamily="34" charset="0"/>
              </a:rPr>
              <a:t>Tarım ve Köy İşleri Bakanlıklarına bağlı kuruluşlarda, özel sektörde, ilaç ve besin endüstrisinde çalışılabilir. </a:t>
            </a:r>
            <a:r>
              <a:rPr lang="tr-TR" dirty="0" smtClean="0">
                <a:solidFill>
                  <a:schemeClr val="bg1"/>
                </a:solidFill>
                <a:latin typeface="Arial Black" panose="020B0A04020102020204" pitchFamily="34" charset="0"/>
              </a:rPr>
              <a:t>Ayrıca </a:t>
            </a:r>
            <a:r>
              <a:rPr lang="tr-TR" dirty="0">
                <a:solidFill>
                  <a:schemeClr val="bg1"/>
                </a:solidFill>
                <a:latin typeface="Arial Black" panose="020B0A04020102020204" pitchFamily="34" charset="0"/>
              </a:rPr>
              <a:t>biyoloji mezunları </a:t>
            </a:r>
            <a:r>
              <a:rPr lang="tr-TR" dirty="0" smtClean="0">
                <a:solidFill>
                  <a:schemeClr val="bg1"/>
                </a:solidFill>
                <a:latin typeface="Arial Black" panose="020B0A04020102020204" pitchFamily="34" charset="0"/>
              </a:rPr>
              <a:t>formasyon alarak liselerde </a:t>
            </a:r>
            <a:r>
              <a:rPr lang="tr-TR" dirty="0">
                <a:solidFill>
                  <a:schemeClr val="bg1"/>
                </a:solidFill>
                <a:latin typeface="Arial Black" panose="020B0A04020102020204" pitchFamily="34" charset="0"/>
              </a:rPr>
              <a:t>öğretmenlik yapabilirler.</a:t>
            </a: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4267076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5072" y="696707"/>
            <a:ext cx="5406189" cy="1015663"/>
          </a:xfrm>
          <a:prstGeom prst="rect">
            <a:avLst/>
          </a:prstGeom>
          <a:noFill/>
        </p:spPr>
        <p:txBody>
          <a:bodyPr wrap="square" rtlCol="0">
            <a:spAutoFit/>
          </a:bodyPr>
          <a:lstStyle/>
          <a:p>
            <a:pPr algn="ctr"/>
            <a:r>
              <a:rPr lang="tr-TR" sz="6000" dirty="0" smtClean="0">
                <a:solidFill>
                  <a:schemeClr val="bg1"/>
                </a:solidFill>
                <a:latin typeface="Planet Benson 2" panose="02000503000000020004" pitchFamily="2" charset="0"/>
                <a:cs typeface="Agent Orange" panose="00000400000000000000" pitchFamily="2" charset="0"/>
              </a:rPr>
              <a:t>COGRAFYA</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7"/>
            <a:ext cx="1383712" cy="646331"/>
          </a:xfrm>
          <a:prstGeom prst="rect">
            <a:avLst/>
          </a:prstGeom>
        </p:spPr>
        <p:txBody>
          <a:bodyPr wrap="none">
            <a:spAutoFit/>
          </a:bodyPr>
          <a:lstStyle/>
          <a:p>
            <a:r>
              <a:rPr lang="tr-TR" sz="3600" b="1" dirty="0" smtClean="0">
                <a:latin typeface="Top Secret" panose="02000800000000000000" pitchFamily="2" charset="0"/>
              </a:rPr>
              <a:t>2.699</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ANKARA ÜNİVERSİTESİ</a:t>
            </a:r>
          </a:p>
          <a:p>
            <a:pPr algn="ctr"/>
            <a:r>
              <a:rPr lang="tr-TR" sz="1600" b="1" dirty="0" smtClean="0">
                <a:latin typeface="Arial Black" panose="020B0A04020102020204" pitchFamily="34" charset="0"/>
              </a:rPr>
              <a:t> TABAN PUAN: 390,456</a:t>
            </a:r>
          </a:p>
          <a:p>
            <a:pPr algn="ctr"/>
            <a:r>
              <a:rPr lang="tr-TR" sz="1600" b="1" dirty="0" smtClean="0">
                <a:latin typeface="Arial Black" panose="020B0A04020102020204" pitchFamily="34" charset="0"/>
              </a:rPr>
              <a:t>BAŞARI SIRASI: 27.400</a:t>
            </a:r>
            <a:endParaRPr lang="tr-TR" sz="1600" b="1" dirty="0">
              <a:latin typeface="Arial Black" panose="020B0A04020102020204" pitchFamily="34" charset="0"/>
            </a:endParaRPr>
          </a:p>
        </p:txBody>
      </p:sp>
      <p:sp>
        <p:nvSpPr>
          <p:cNvPr id="17" name="Metin kutusu 16"/>
          <p:cNvSpPr txBox="1"/>
          <p:nvPr/>
        </p:nvSpPr>
        <p:spPr>
          <a:xfrm>
            <a:off x="7202904" y="10749514"/>
            <a:ext cx="3481137" cy="815608"/>
          </a:xfrm>
          <a:prstGeom prst="rect">
            <a:avLst/>
          </a:prstGeom>
          <a:noFill/>
        </p:spPr>
        <p:txBody>
          <a:bodyPr wrap="square" rtlCol="0">
            <a:spAutoFit/>
          </a:bodyPr>
          <a:lstStyle/>
          <a:p>
            <a:pPr algn="ctr"/>
            <a:r>
              <a:rPr lang="tr-TR" sz="1500" b="1" dirty="0" smtClean="0">
                <a:latin typeface="Arial Black" panose="020B0A04020102020204" pitchFamily="34" charset="0"/>
              </a:rPr>
              <a:t>ARDAHAN ÜNİVERSİTESİ</a:t>
            </a:r>
          </a:p>
          <a:p>
            <a:pPr algn="ctr"/>
            <a:r>
              <a:rPr lang="tr-TR" sz="1600" b="1" dirty="0" smtClean="0">
                <a:latin typeface="Arial Black" panose="020B0A04020102020204" pitchFamily="34" charset="0"/>
              </a:rPr>
              <a:t> TABAN PUAN: 332,175</a:t>
            </a:r>
          </a:p>
          <a:p>
            <a:pPr algn="ctr"/>
            <a:r>
              <a:rPr lang="tr-TR" sz="1600" b="1" dirty="0" smtClean="0">
                <a:latin typeface="Arial Black" panose="020B0A04020102020204" pitchFamily="34" charset="0"/>
              </a:rPr>
              <a:t>BAŞARI SIRASI: 99.700</a:t>
            </a:r>
            <a:endParaRPr lang="tr-TR" sz="1600" b="1" dirty="0">
              <a:latin typeface="Arial Black" panose="020B0A04020102020204" pitchFamily="34" charset="0"/>
            </a:endParaRPr>
          </a:p>
        </p:txBody>
      </p:sp>
      <p:sp>
        <p:nvSpPr>
          <p:cNvPr id="18" name="Dikdörtgen 17"/>
          <p:cNvSpPr/>
          <p:nvPr/>
        </p:nvSpPr>
        <p:spPr>
          <a:xfrm>
            <a:off x="1940022" y="4762865"/>
            <a:ext cx="1330814" cy="646331"/>
          </a:xfrm>
          <a:prstGeom prst="rect">
            <a:avLst/>
          </a:prstGeom>
        </p:spPr>
        <p:txBody>
          <a:bodyPr wrap="none">
            <a:spAutoFit/>
          </a:bodyPr>
          <a:lstStyle/>
          <a:p>
            <a:r>
              <a:rPr lang="tr-TR" sz="3600" b="1" dirty="0" smtClean="0">
                <a:latin typeface="Top Secret" panose="02000800000000000000" pitchFamily="2" charset="0"/>
              </a:rPr>
              <a:t>2.795</a:t>
            </a:r>
            <a:endParaRPr lang="tr-TR" sz="4800" b="1" dirty="0">
              <a:latin typeface="Top Secret" panose="02000800000000000000" pitchFamily="2" charset="0"/>
            </a:endParaRPr>
          </a:p>
        </p:txBody>
      </p:sp>
      <p:sp>
        <p:nvSpPr>
          <p:cNvPr id="19" name="Dikdörtgen 18"/>
          <p:cNvSpPr/>
          <p:nvPr/>
        </p:nvSpPr>
        <p:spPr>
          <a:xfrm>
            <a:off x="2046752" y="5829532"/>
            <a:ext cx="1351652" cy="646331"/>
          </a:xfrm>
          <a:prstGeom prst="rect">
            <a:avLst/>
          </a:prstGeom>
        </p:spPr>
        <p:txBody>
          <a:bodyPr wrap="none">
            <a:spAutoFit/>
          </a:bodyPr>
          <a:lstStyle/>
          <a:p>
            <a:r>
              <a:rPr lang="tr-TR" sz="3600" b="1" dirty="0" smtClean="0">
                <a:latin typeface="Top Secret" panose="02000800000000000000" pitchFamily="2" charset="0"/>
              </a:rPr>
              <a:t>2.945</a:t>
            </a:r>
            <a:endParaRPr lang="tr-TR" sz="4800" b="1" dirty="0">
              <a:latin typeface="Top Secret" panose="02000800000000000000" pitchFamily="2" charset="0"/>
            </a:endParaRPr>
          </a:p>
        </p:txBody>
      </p:sp>
      <p:sp>
        <p:nvSpPr>
          <p:cNvPr id="20" name="Dikdörtgen 19"/>
          <p:cNvSpPr/>
          <p:nvPr/>
        </p:nvSpPr>
        <p:spPr>
          <a:xfrm>
            <a:off x="2239926" y="8178814"/>
            <a:ext cx="805029"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657599" y="2246896"/>
            <a:ext cx="6320591" cy="7455887"/>
          </a:xfrm>
          <a:prstGeom prst="rect">
            <a:avLst/>
          </a:prstGeom>
          <a:noFill/>
        </p:spPr>
        <p:txBody>
          <a:bodyPr wrap="square" rtlCol="0">
            <a:spAutoFit/>
          </a:bodyPr>
          <a:lstStyle/>
          <a:p>
            <a:r>
              <a:rPr lang="tr-TR" sz="1650" u="sng" dirty="0" smtClean="0">
                <a:solidFill>
                  <a:srgbClr val="FF0000"/>
                </a:solidFill>
                <a:latin typeface="Arial Black" panose="020B0A04020102020204" pitchFamily="34" charset="0"/>
              </a:rPr>
              <a:t>PROGRAMIN AMACI </a:t>
            </a:r>
            <a:br>
              <a:rPr lang="tr-TR" sz="1650" u="sng" dirty="0" smtClean="0">
                <a:solidFill>
                  <a:srgbClr val="FF0000"/>
                </a:solidFill>
                <a:latin typeface="Arial Black" panose="020B0A04020102020204" pitchFamily="34" charset="0"/>
              </a:rPr>
            </a:br>
            <a:r>
              <a:rPr lang="tr-TR" sz="1650" dirty="0" smtClean="0">
                <a:solidFill>
                  <a:srgbClr val="FF0000"/>
                </a:solidFill>
                <a:latin typeface="Arial Black" panose="020B0A04020102020204" pitchFamily="34" charset="0"/>
              </a:rPr>
              <a:t>  </a:t>
            </a:r>
          </a:p>
          <a:p>
            <a:r>
              <a:rPr lang="tr-TR" sz="1650" dirty="0" smtClean="0">
                <a:solidFill>
                  <a:schemeClr val="bg1"/>
                </a:solidFill>
                <a:latin typeface="Arial Black" panose="020B0A04020102020204" pitchFamily="34" charset="0"/>
              </a:rPr>
              <a:t>Coğrafya </a:t>
            </a:r>
            <a:r>
              <a:rPr lang="tr-TR" sz="1650" dirty="0">
                <a:solidFill>
                  <a:schemeClr val="bg1"/>
                </a:solidFill>
                <a:latin typeface="Arial Black" panose="020B0A04020102020204" pitchFamily="34" charset="0"/>
              </a:rPr>
              <a:t>programının amacı, , doğal çevrenin özellikleri ile çevre-insan ilişkileri, nüfus dağılımı ve ekonomik etkinlikler gibi konularda eğitim yapmaktır. </a:t>
            </a:r>
            <a:endParaRPr lang="tr-TR" sz="1650" dirty="0" smtClean="0">
              <a:solidFill>
                <a:schemeClr val="bg1"/>
              </a:solidFill>
              <a:latin typeface="Arial Black" panose="020B0A04020102020204" pitchFamily="34" charset="0"/>
            </a:endParaRPr>
          </a:p>
          <a:p>
            <a:endParaRPr lang="tr-TR" sz="1650" dirty="0">
              <a:solidFill>
                <a:schemeClr val="bg1"/>
              </a:solidFill>
              <a:latin typeface="Arial Black" panose="020B0A04020102020204" pitchFamily="34" charset="0"/>
            </a:endParaRPr>
          </a:p>
          <a:p>
            <a:r>
              <a:rPr lang="tr-TR" sz="1650" b="1" u="sng" dirty="0" smtClean="0">
                <a:solidFill>
                  <a:srgbClr val="FF0000"/>
                </a:solidFill>
                <a:latin typeface="Arial Black" panose="020B0A04020102020204" pitchFamily="34" charset="0"/>
              </a:rPr>
              <a:t>GEREKEN NİTELİKLER </a:t>
            </a:r>
            <a:r>
              <a:rPr lang="tr-TR" sz="1650" u="sng" dirty="0" smtClean="0">
                <a:solidFill>
                  <a:srgbClr val="FF0000"/>
                </a:solidFill>
                <a:latin typeface="Arial Black" panose="020B0A04020102020204" pitchFamily="34" charset="0"/>
              </a:rPr>
              <a:t/>
            </a:r>
            <a:br>
              <a:rPr lang="tr-TR" sz="1650" u="sng" dirty="0" smtClean="0">
                <a:solidFill>
                  <a:srgbClr val="FF0000"/>
                </a:solidFill>
                <a:latin typeface="Arial Black" panose="020B0A04020102020204" pitchFamily="34" charset="0"/>
              </a:rPr>
            </a:br>
            <a:endParaRPr lang="tr-TR" sz="1650" u="sng" dirty="0" smtClean="0">
              <a:solidFill>
                <a:srgbClr val="FF0000"/>
              </a:solidFill>
              <a:latin typeface="Arial Black" panose="020B0A04020102020204" pitchFamily="34" charset="0"/>
            </a:endParaRPr>
          </a:p>
          <a:p>
            <a:r>
              <a:rPr lang="tr-TR" sz="1650" dirty="0" smtClean="0">
                <a:solidFill>
                  <a:schemeClr val="bg1"/>
                </a:solidFill>
                <a:latin typeface="Arial Black" panose="020B0A04020102020204" pitchFamily="34" charset="0"/>
              </a:rPr>
              <a:t>Coğrafya </a:t>
            </a:r>
            <a:r>
              <a:rPr lang="tr-TR" sz="1650" dirty="0">
                <a:solidFill>
                  <a:schemeClr val="bg1"/>
                </a:solidFill>
                <a:latin typeface="Arial Black" panose="020B0A04020102020204" pitchFamily="34" charset="0"/>
              </a:rPr>
              <a:t>alanında çalışmak isteyen bir kimsenin genel akademik yeteneğe, coğrafya yanında, biyoloji, jeoloji gibi doğal; sosyoloji, tarih gibi toplum bilimlerine ilgi duyması, doğayı incelemeye istekli olması gerekir. </a:t>
            </a:r>
            <a:endParaRPr lang="tr-TR" sz="1650" dirty="0" smtClean="0">
              <a:solidFill>
                <a:schemeClr val="bg1"/>
              </a:solidFill>
              <a:latin typeface="Arial Black" panose="020B0A04020102020204" pitchFamily="34" charset="0"/>
            </a:endParaRPr>
          </a:p>
          <a:p>
            <a:endParaRPr lang="tr-TR" sz="1650" dirty="0">
              <a:solidFill>
                <a:schemeClr val="bg1"/>
              </a:solidFill>
              <a:latin typeface="Arial Black" panose="020B0A04020102020204" pitchFamily="34" charset="0"/>
            </a:endParaRPr>
          </a:p>
          <a:p>
            <a:r>
              <a:rPr lang="tr-TR" sz="1650" b="1" u="sng" dirty="0" smtClean="0">
                <a:solidFill>
                  <a:srgbClr val="FF0000"/>
                </a:solidFill>
                <a:latin typeface="Arial Black" panose="020B0A04020102020204" pitchFamily="34" charset="0"/>
              </a:rPr>
              <a:t>ÇALIŞMA ALANLARI</a:t>
            </a:r>
            <a:r>
              <a:rPr lang="tr-TR" sz="1650" b="1" dirty="0">
                <a:solidFill>
                  <a:srgbClr val="FF0000"/>
                </a:solidFill>
                <a:latin typeface="Arial Black" panose="020B0A04020102020204" pitchFamily="34" charset="0"/>
              </a:rPr>
              <a:t> </a:t>
            </a:r>
            <a:r>
              <a:rPr lang="tr-TR" sz="1650" dirty="0" smtClean="0">
                <a:solidFill>
                  <a:srgbClr val="FF0000"/>
                </a:solidFill>
                <a:latin typeface="Arial Black" panose="020B0A04020102020204" pitchFamily="34" charset="0"/>
              </a:rPr>
              <a:t/>
            </a:r>
            <a:br>
              <a:rPr lang="tr-TR" sz="1650" dirty="0" smtClean="0">
                <a:solidFill>
                  <a:srgbClr val="FF0000"/>
                </a:solidFill>
                <a:latin typeface="Arial Black" panose="020B0A04020102020204" pitchFamily="34" charset="0"/>
              </a:rPr>
            </a:br>
            <a:endParaRPr lang="tr-TR" sz="1650" dirty="0" smtClean="0">
              <a:solidFill>
                <a:srgbClr val="FF0000"/>
              </a:solidFill>
              <a:latin typeface="Arial Black" panose="020B0A04020102020204" pitchFamily="34" charset="0"/>
            </a:endParaRPr>
          </a:p>
          <a:p>
            <a:r>
              <a:rPr lang="tr-TR" sz="1650" dirty="0" smtClean="0">
                <a:solidFill>
                  <a:schemeClr val="bg1"/>
                </a:solidFill>
                <a:latin typeface="Arial Black" panose="020B0A04020102020204" pitchFamily="34" charset="0"/>
              </a:rPr>
              <a:t>Coğrafya </a:t>
            </a:r>
            <a:r>
              <a:rPr lang="tr-TR" sz="1650" dirty="0">
                <a:solidFill>
                  <a:schemeClr val="bg1"/>
                </a:solidFill>
                <a:latin typeface="Arial Black" panose="020B0A04020102020204" pitchFamily="34" charset="0"/>
              </a:rPr>
              <a:t>programı mezunları, Ortaöğretim Alan Öğretmenliği Tezsiz Yüksek Lisans eğitimini tamamladıkları taktirde ortaöğretim kurumlarında veya dershanelerde coğrafya, ilköğretim okullarında sosyal bilgiler öğretmeni olarak görev alabilirler Bunun dışında, yüksek lisans öğrenimi yapanlar, Meteoroloji İşleri Genel Müdürlüğü, Harita Genel Müdürlüğü, MTA, Elektrik İşleri </a:t>
            </a:r>
            <a:r>
              <a:rPr lang="tr-TR" sz="1650" dirty="0" err="1">
                <a:solidFill>
                  <a:schemeClr val="bg1"/>
                </a:solidFill>
                <a:latin typeface="Arial Black" panose="020B0A04020102020204" pitchFamily="34" charset="0"/>
              </a:rPr>
              <a:t>Etüd</a:t>
            </a:r>
            <a:r>
              <a:rPr lang="tr-TR" sz="1650" dirty="0">
                <a:solidFill>
                  <a:schemeClr val="bg1"/>
                </a:solidFill>
                <a:latin typeface="Arial Black" panose="020B0A04020102020204" pitchFamily="34" charset="0"/>
              </a:rPr>
              <a:t> İdaresi, DSİ, Karayolları Genel Müdürlüğü gibi kuruluşlarda ve çeşitli bakanlıklarda çalışabilirler. Ancak, bu kuruluşlardaki teknik eleman kadrolarının sayısının kısıtlı olduğu gözden kaçırılmamalıdır.</a:t>
            </a:r>
          </a:p>
        </p:txBody>
      </p:sp>
      <p:sp>
        <p:nvSpPr>
          <p:cNvPr id="16" name="Dikdörtgen 15"/>
          <p:cNvSpPr/>
          <p:nvPr/>
        </p:nvSpPr>
        <p:spPr>
          <a:xfrm>
            <a:off x="2202914" y="9396812"/>
            <a:ext cx="805029"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21" name="Dikdörtgen 20"/>
          <p:cNvSpPr/>
          <p:nvPr/>
        </p:nvSpPr>
        <p:spPr>
          <a:xfrm>
            <a:off x="2237587" y="10399366"/>
            <a:ext cx="805029"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212524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417096"/>
            <a:ext cx="5406189" cy="1446550"/>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ÇEVRE MÜHENDISLIGI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7"/>
            <a:ext cx="1327608" cy="646331"/>
          </a:xfrm>
          <a:prstGeom prst="rect">
            <a:avLst/>
          </a:prstGeom>
        </p:spPr>
        <p:txBody>
          <a:bodyPr wrap="none">
            <a:spAutoFit/>
          </a:bodyPr>
          <a:lstStyle/>
          <a:p>
            <a:r>
              <a:rPr lang="tr-TR" sz="3600" b="1" dirty="0" smtClean="0">
                <a:latin typeface="Top Secret" panose="02000800000000000000" pitchFamily="2" charset="0"/>
              </a:rPr>
              <a:t>3.278</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4" name="Dikdörtgen 13"/>
          <p:cNvSpPr/>
          <p:nvPr/>
        </p:nvSpPr>
        <p:spPr>
          <a:xfrm>
            <a:off x="1944185" y="10463479"/>
            <a:ext cx="1462260"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66.137</a:t>
            </a:r>
            <a:endParaRPr lang="tr-TR" sz="24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ORTADOĞU TEKNİK ÜNİV.</a:t>
            </a:r>
          </a:p>
          <a:p>
            <a:pPr algn="ctr"/>
            <a:r>
              <a:rPr lang="tr-TR" sz="1600" b="1" dirty="0" smtClean="0">
                <a:latin typeface="Arial Black" panose="020B0A04020102020204" pitchFamily="34" charset="0"/>
              </a:rPr>
              <a:t> TABAN PUAN: 404,570</a:t>
            </a:r>
          </a:p>
          <a:p>
            <a:pPr algn="ctr"/>
            <a:r>
              <a:rPr lang="tr-TR" sz="1600" b="1" dirty="0" smtClean="0">
                <a:latin typeface="Arial Black" panose="020B0A04020102020204" pitchFamily="34" charset="0"/>
              </a:rPr>
              <a:t>BAŞARI SIRASI: 46.200</a:t>
            </a:r>
            <a:endParaRPr lang="tr-TR" sz="1600" b="1" dirty="0">
              <a:latin typeface="Arial Black" panose="020B0A04020102020204" pitchFamily="34" charset="0"/>
            </a:endParaRPr>
          </a:p>
        </p:txBody>
      </p:sp>
      <p:sp>
        <p:nvSpPr>
          <p:cNvPr id="17" name="Metin kutusu 16"/>
          <p:cNvSpPr txBox="1"/>
          <p:nvPr/>
        </p:nvSpPr>
        <p:spPr>
          <a:xfrm>
            <a:off x="7202904" y="10749514"/>
            <a:ext cx="3481137" cy="784830"/>
          </a:xfrm>
          <a:prstGeom prst="rect">
            <a:avLst/>
          </a:prstGeom>
          <a:noFill/>
        </p:spPr>
        <p:txBody>
          <a:bodyPr wrap="square" rtlCol="0">
            <a:spAutoFit/>
          </a:bodyPr>
          <a:lstStyle/>
          <a:p>
            <a:pPr algn="ctr"/>
            <a:r>
              <a:rPr lang="tr-TR" sz="1500" b="1" dirty="0" smtClean="0">
                <a:latin typeface="Arial Black" panose="020B0A04020102020204" pitchFamily="34" charset="0"/>
              </a:rPr>
              <a:t>BİTLİS EREN ÜNİVERSİTESİ</a:t>
            </a:r>
          </a:p>
          <a:p>
            <a:pPr algn="ctr"/>
            <a:r>
              <a:rPr lang="tr-TR" sz="1500" b="1" dirty="0" smtClean="0">
                <a:latin typeface="Arial Black" panose="020B0A04020102020204" pitchFamily="34" charset="0"/>
              </a:rPr>
              <a:t>KONTENJAN DOLMADIĞI İÇİN TABAN PUAN OLUŞMAMIŞ</a:t>
            </a:r>
            <a:endParaRPr lang="tr-TR" sz="1600" b="1" dirty="0">
              <a:latin typeface="Arial Black" panose="020B0A04020102020204" pitchFamily="34" charset="0"/>
            </a:endParaRPr>
          </a:p>
        </p:txBody>
      </p:sp>
      <p:sp>
        <p:nvSpPr>
          <p:cNvPr id="18" name="Dikdörtgen 17"/>
          <p:cNvSpPr/>
          <p:nvPr/>
        </p:nvSpPr>
        <p:spPr>
          <a:xfrm>
            <a:off x="1940022" y="4762865"/>
            <a:ext cx="1369286" cy="646331"/>
          </a:xfrm>
          <a:prstGeom prst="rect">
            <a:avLst/>
          </a:prstGeom>
        </p:spPr>
        <p:txBody>
          <a:bodyPr wrap="none">
            <a:spAutoFit/>
          </a:bodyPr>
          <a:lstStyle/>
          <a:p>
            <a:r>
              <a:rPr lang="tr-TR" sz="3600" b="1" dirty="0" smtClean="0">
                <a:latin typeface="Top Secret" panose="02000800000000000000" pitchFamily="2" charset="0"/>
              </a:rPr>
              <a:t>2.968</a:t>
            </a:r>
            <a:endParaRPr lang="tr-TR" sz="4800" b="1" dirty="0">
              <a:latin typeface="Top Secret" panose="02000800000000000000" pitchFamily="2" charset="0"/>
            </a:endParaRPr>
          </a:p>
        </p:txBody>
      </p:sp>
      <p:sp>
        <p:nvSpPr>
          <p:cNvPr id="19" name="Dikdörtgen 18"/>
          <p:cNvSpPr/>
          <p:nvPr/>
        </p:nvSpPr>
        <p:spPr>
          <a:xfrm>
            <a:off x="2046752" y="5829532"/>
            <a:ext cx="1338828" cy="646331"/>
          </a:xfrm>
          <a:prstGeom prst="rect">
            <a:avLst/>
          </a:prstGeom>
        </p:spPr>
        <p:txBody>
          <a:bodyPr wrap="none">
            <a:spAutoFit/>
          </a:bodyPr>
          <a:lstStyle/>
          <a:p>
            <a:r>
              <a:rPr lang="tr-TR" sz="3600" b="1" dirty="0" smtClean="0">
                <a:latin typeface="Top Secret" panose="02000800000000000000" pitchFamily="2" charset="0"/>
              </a:rPr>
              <a:t>3.288</a:t>
            </a:r>
            <a:endParaRPr lang="tr-TR" sz="4800" b="1" dirty="0">
              <a:latin typeface="Top Secret" panose="02000800000000000000" pitchFamily="2" charset="0"/>
            </a:endParaRPr>
          </a:p>
        </p:txBody>
      </p:sp>
      <p:sp>
        <p:nvSpPr>
          <p:cNvPr id="20" name="Dikdörtgen 19"/>
          <p:cNvSpPr/>
          <p:nvPr/>
        </p:nvSpPr>
        <p:spPr>
          <a:xfrm>
            <a:off x="1823156" y="8206941"/>
            <a:ext cx="1681871"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81.240</a:t>
            </a:r>
            <a:endParaRPr lang="tr-TR" sz="24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657599" y="2315654"/>
            <a:ext cx="6320591" cy="7417415"/>
          </a:xfrm>
          <a:prstGeom prst="rect">
            <a:avLst/>
          </a:prstGeom>
          <a:noFill/>
        </p:spPr>
        <p:txBody>
          <a:bodyPr wrap="square"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sz="1600" b="1" dirty="0" smtClean="0">
                <a:solidFill>
                  <a:schemeClr val="bg1"/>
                </a:solidFill>
              </a:rPr>
              <a:t>Çevre </a:t>
            </a:r>
            <a:r>
              <a:rPr lang="tr-TR" sz="1600" b="1" dirty="0">
                <a:solidFill>
                  <a:schemeClr val="bg1"/>
                </a:solidFill>
              </a:rPr>
              <a:t>mühendisliği programı, hava, su, toprak gibi doğal kaynakların en iyi biçimde kullanılması, bunların kirlenmesine neden olan etkenlerin kaynaklarında kontrolü ve yok edilmesi, kirlenmenin yol açtığı estetik ve ekonomik kayıpların önlenerek insan sağlığına ve refahına uygun çevre koşullarının yaratılması konularında eğitim yapar. </a:t>
            </a:r>
            <a:r>
              <a:rPr lang="tr-TR" sz="1600" b="1"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endParaRPr lang="tr-TR"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GEREKEN NİTELİKLER:</a:t>
            </a:r>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sz="1600" b="1" dirty="0">
                <a:solidFill>
                  <a:schemeClr val="bg1"/>
                </a:solidFill>
              </a:rPr>
              <a:t>Çevre mühendisliği programına girmek isteyenlerin yaratıcı, araştırıcı, azimli, üstün bir genel akademik yeteneğe sahip; matematik, fizik, kimya ve biyoloji gibi fen dersleri yanında ekonomi, sosyoloji gibi sosyal alanlara da ilgili ve bu alanlarda başarılı, daha iyi ve sağlıklı bir çevre yaratabilmek için mücadele verecek kişiler olması gerekir. </a:t>
            </a:r>
            <a:endParaRPr lang="tr-TR" sz="1600" b="1" dirty="0">
              <a:solidFill>
                <a:schemeClr val="bg1"/>
              </a:solidFill>
              <a:latin typeface="Arial Black" panose="020B0A04020102020204" pitchFamily="34" charset="0"/>
            </a:endParaRPr>
          </a:p>
          <a:p>
            <a:r>
              <a:rPr lang="tr-TR" sz="1600" b="1"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VE İŞ BULMA OLANAKLARI:</a:t>
            </a:r>
            <a:endParaRPr lang="tr-TR" u="sng" dirty="0">
              <a:solidFill>
                <a:schemeClr val="bg1"/>
              </a:solidFill>
              <a:latin typeface="Arial Black" panose="020B0A04020102020204" pitchFamily="34" charset="0"/>
            </a:endParaRPr>
          </a:p>
          <a:p>
            <a:r>
              <a:rPr lang="tr-TR" sz="1600" b="1" dirty="0" smtClean="0">
                <a:solidFill>
                  <a:schemeClr val="bg1"/>
                </a:solidFill>
              </a:rPr>
              <a:t>          Çevre </a:t>
            </a:r>
            <a:r>
              <a:rPr lang="tr-TR" sz="1600" b="1" dirty="0">
                <a:solidFill>
                  <a:schemeClr val="bg1"/>
                </a:solidFill>
              </a:rPr>
              <a:t>mühendisliği çağımızın sorunu olan çevre kirlenmesini önlemeyi hedef aldığı ve doğrudan insan sağlığını ve refahını korumayı amaçladığı için, önümüzdeki yıllarda daha da önem kazanacaktır. Çevre mühendislerinin çoğu planlamacı olarak Bayındırlık ve İskân, Kültür, Ulaştırma, Sanayi ve Ticaret Bakanlığı, Karayolları Genel Müdürlüğü, DSİ, İller Bankası, belediyeler, Tarım, Orman ve Köy İşleri Bakanlıkları gibi kamu kuruluşlarında görev alabilirler. Sağlık Bakanlığı Merkez ve İl teşkilatlarında ve Başbakanlığa bağlı olan Çevre Genel Müdürlüğünde çevre mühendislerine büyük gereksinim duyulmaktadır. Özel çalışanlar yukarıda belirtilen kamu kurumları, Belediyeler ya da kişi ve firmaların araştırma ve planlama işlerini yapabilmekte, İller Bankası ve Belediyelerce ihaleye çıkarılan şehir imar planlarını hazırlamaktadırlar. Ayrıca uzmanlaştıkları konulara göre ulaşım, tarihsel çevre, doğal çevre ve turizm planlaması konularında çeşitli iş alanları bulunmaktadır.</a:t>
            </a:r>
            <a:endParaRPr lang="tr-TR" sz="1600" b="1" dirty="0">
              <a:solidFill>
                <a:schemeClr val="bg1"/>
              </a:solidFill>
              <a:latin typeface="Arial Black" panose="020B0A04020102020204" pitchFamily="34" charset="0"/>
            </a:endParaRPr>
          </a:p>
        </p:txBody>
      </p:sp>
      <p:sp>
        <p:nvSpPr>
          <p:cNvPr id="16" name="Dikdörtgen 15"/>
          <p:cNvSpPr/>
          <p:nvPr/>
        </p:nvSpPr>
        <p:spPr>
          <a:xfrm>
            <a:off x="1928992" y="9359040"/>
            <a:ext cx="142859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57.112</a:t>
            </a:r>
            <a:endParaRPr lang="tr-TR" sz="2400" b="1" dirty="0">
              <a:latin typeface="Agent Orange" panose="00000400000000000000" pitchFamily="2" charset="0"/>
              <a:cs typeface="Agent Orange" panose="00000400000000000000" pitchFamily="2" charset="0"/>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880047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5072" y="748503"/>
            <a:ext cx="5406189" cy="769441"/>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ÇOCUK GELISIMI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6694" y="3544867"/>
            <a:ext cx="984565" cy="646331"/>
          </a:xfrm>
          <a:prstGeom prst="rect">
            <a:avLst/>
          </a:prstGeom>
        </p:spPr>
        <p:txBody>
          <a:bodyPr wrap="none">
            <a:spAutoFit/>
          </a:bodyPr>
          <a:lstStyle/>
          <a:p>
            <a:r>
              <a:rPr lang="tr-TR" sz="3600" b="1" dirty="0" smtClean="0">
                <a:latin typeface="Top Secret" panose="02000800000000000000" pitchFamily="2" charset="0"/>
              </a:rPr>
              <a:t>638</a:t>
            </a:r>
            <a:endParaRPr lang="tr-TR" sz="4800" b="1" dirty="0">
              <a:latin typeface="Top Secret" panose="02000800000000000000" pitchFamily="2" charset="0"/>
            </a:endParaRPr>
          </a:p>
        </p:txBody>
      </p:sp>
      <p:sp>
        <p:nvSpPr>
          <p:cNvPr id="10" name="Metin kutusu 9"/>
          <p:cNvSpPr txBox="1"/>
          <p:nvPr/>
        </p:nvSpPr>
        <p:spPr>
          <a:xfrm>
            <a:off x="786064" y="1188497"/>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YGS-5</a:t>
            </a:r>
            <a:endParaRPr lang="tr-TR" sz="2000" dirty="0">
              <a:latin typeface="AlleyOop" pitchFamily="2" charset="0"/>
              <a:ea typeface="AlleyOop" pitchFamily="2" charset="0"/>
            </a:endParaRPr>
          </a:p>
        </p:txBody>
      </p:sp>
      <p:sp>
        <p:nvSpPr>
          <p:cNvPr id="11" name="Metin kutusu 10"/>
          <p:cNvSpPr txBox="1"/>
          <p:nvPr/>
        </p:nvSpPr>
        <p:spPr>
          <a:xfrm>
            <a:off x="9389979" y="1204539"/>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YGS-5</a:t>
            </a:r>
            <a:endParaRPr lang="tr-TR" sz="2000" dirty="0">
              <a:latin typeface="AlleyOop" pitchFamily="2" charset="0"/>
              <a:ea typeface="AlleyOop" pitchFamily="2" charset="0"/>
            </a:endParaRPr>
          </a:p>
        </p:txBody>
      </p:sp>
      <p:sp>
        <p:nvSpPr>
          <p:cNvPr id="12" name="Metin kutusu 11"/>
          <p:cNvSpPr txBox="1"/>
          <p:nvPr/>
        </p:nvSpPr>
        <p:spPr>
          <a:xfrm>
            <a:off x="1815781" y="8097662"/>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sp>
        <p:nvSpPr>
          <p:cNvPr id="14" name="Dikdörtgen 13"/>
          <p:cNvSpPr/>
          <p:nvPr/>
        </p:nvSpPr>
        <p:spPr>
          <a:xfrm>
            <a:off x="1928143" y="10463479"/>
            <a:ext cx="1402948"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65,564</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AHİ EVRAN ÜNİVERSİTESİ</a:t>
            </a:r>
          </a:p>
          <a:p>
            <a:pPr algn="ctr"/>
            <a:r>
              <a:rPr lang="tr-TR" sz="1600" b="1" dirty="0" smtClean="0">
                <a:latin typeface="Arial Black" panose="020B0A04020102020204" pitchFamily="34" charset="0"/>
              </a:rPr>
              <a:t> TABAN PUAN: 382,189</a:t>
            </a:r>
          </a:p>
          <a:p>
            <a:pPr algn="ctr"/>
            <a:r>
              <a:rPr lang="tr-TR" sz="1600" b="1" dirty="0" smtClean="0">
                <a:latin typeface="Arial Black" panose="020B0A04020102020204" pitchFamily="34" charset="0"/>
              </a:rPr>
              <a:t>BAŞARI SIRASI: 170.000</a:t>
            </a:r>
            <a:endParaRPr lang="tr-TR" sz="1600" b="1" dirty="0">
              <a:latin typeface="Arial Black" panose="020B0A04020102020204" pitchFamily="34" charset="0"/>
            </a:endParaRPr>
          </a:p>
        </p:txBody>
      </p:sp>
      <p:sp>
        <p:nvSpPr>
          <p:cNvPr id="17" name="Metin kutusu 16"/>
          <p:cNvSpPr txBox="1"/>
          <p:nvPr/>
        </p:nvSpPr>
        <p:spPr>
          <a:xfrm>
            <a:off x="7202904" y="10749514"/>
            <a:ext cx="3481137" cy="815608"/>
          </a:xfrm>
          <a:prstGeom prst="rect">
            <a:avLst/>
          </a:prstGeom>
          <a:noFill/>
        </p:spPr>
        <p:txBody>
          <a:bodyPr wrap="square" rtlCol="0">
            <a:spAutoFit/>
          </a:bodyPr>
          <a:lstStyle/>
          <a:p>
            <a:pPr algn="ctr"/>
            <a:r>
              <a:rPr lang="tr-TR" sz="1500" b="1" dirty="0" smtClean="0">
                <a:latin typeface="Arial Black" panose="020B0A04020102020204" pitchFamily="34" charset="0"/>
              </a:rPr>
              <a:t>KIRIKLARELİ ÜNİVERSİTESİ</a:t>
            </a:r>
          </a:p>
          <a:p>
            <a:pPr algn="ctr"/>
            <a:r>
              <a:rPr lang="tr-TR" sz="1600" b="1" dirty="0" smtClean="0">
                <a:latin typeface="Arial Black" panose="020B0A04020102020204" pitchFamily="34" charset="0"/>
              </a:rPr>
              <a:t> TABAN PUAN: 364,871</a:t>
            </a:r>
          </a:p>
          <a:p>
            <a:pPr algn="ctr"/>
            <a:r>
              <a:rPr lang="tr-TR" sz="1600" b="1" dirty="0" smtClean="0">
                <a:latin typeface="Arial Black" panose="020B0A04020102020204" pitchFamily="34" charset="0"/>
              </a:rPr>
              <a:t>BAŞARI SIRASI: 228.000</a:t>
            </a:r>
            <a:endParaRPr lang="tr-TR" sz="1600" b="1" dirty="0">
              <a:latin typeface="Arial Black" panose="020B0A04020102020204" pitchFamily="34" charset="0"/>
            </a:endParaRPr>
          </a:p>
        </p:txBody>
      </p:sp>
      <p:sp>
        <p:nvSpPr>
          <p:cNvPr id="18" name="Dikdörtgen 17"/>
          <p:cNvSpPr/>
          <p:nvPr/>
        </p:nvSpPr>
        <p:spPr>
          <a:xfrm>
            <a:off x="2228778" y="4762865"/>
            <a:ext cx="962123" cy="646331"/>
          </a:xfrm>
          <a:prstGeom prst="rect">
            <a:avLst/>
          </a:prstGeom>
        </p:spPr>
        <p:txBody>
          <a:bodyPr wrap="none">
            <a:spAutoFit/>
          </a:bodyPr>
          <a:lstStyle/>
          <a:p>
            <a:r>
              <a:rPr lang="tr-TR" sz="3600" b="1" dirty="0" smtClean="0">
                <a:latin typeface="Top Secret" panose="02000800000000000000" pitchFamily="2" charset="0"/>
              </a:rPr>
              <a:t>925</a:t>
            </a:r>
            <a:endParaRPr lang="tr-TR" sz="4800" b="1" dirty="0">
              <a:latin typeface="Top Secret" panose="02000800000000000000" pitchFamily="2" charset="0"/>
            </a:endParaRPr>
          </a:p>
        </p:txBody>
      </p:sp>
      <p:sp>
        <p:nvSpPr>
          <p:cNvPr id="19" name="Dikdörtgen 18"/>
          <p:cNvSpPr/>
          <p:nvPr/>
        </p:nvSpPr>
        <p:spPr>
          <a:xfrm>
            <a:off x="2255298" y="5765364"/>
            <a:ext cx="946093" cy="646331"/>
          </a:xfrm>
          <a:prstGeom prst="rect">
            <a:avLst/>
          </a:prstGeom>
        </p:spPr>
        <p:txBody>
          <a:bodyPr wrap="none">
            <a:spAutoFit/>
          </a:bodyPr>
          <a:lstStyle/>
          <a:p>
            <a:r>
              <a:rPr lang="tr-TR" sz="3600" b="1" dirty="0" smtClean="0">
                <a:latin typeface="Top Secret" panose="02000800000000000000" pitchFamily="2" charset="0"/>
              </a:rPr>
              <a:t>855</a:t>
            </a:r>
            <a:endParaRPr lang="tr-TR" sz="4800" b="1" dirty="0">
              <a:latin typeface="Top Secret" panose="02000800000000000000" pitchFamily="2" charset="0"/>
            </a:endParaRPr>
          </a:p>
        </p:txBody>
      </p:sp>
      <p:sp>
        <p:nvSpPr>
          <p:cNvPr id="3" name="Metin kutusu 2"/>
          <p:cNvSpPr txBox="1"/>
          <p:nvPr/>
        </p:nvSpPr>
        <p:spPr>
          <a:xfrm>
            <a:off x="3657599" y="2695072"/>
            <a:ext cx="6991684" cy="6494085"/>
          </a:xfrm>
          <a:prstGeom prst="rect">
            <a:avLst/>
          </a:prstGeom>
          <a:noFill/>
        </p:spPr>
        <p:txBody>
          <a:bodyPr wrap="square" rtlCol="0">
            <a:spAutoFit/>
          </a:bodyPr>
          <a:lstStyle/>
          <a:p>
            <a:r>
              <a:rPr lang="tr-TR" b="1" u="sng" dirty="0" smtClean="0">
                <a:solidFill>
                  <a:srgbClr val="FF0000"/>
                </a:solidFill>
                <a:latin typeface="Arial Black" panose="020B0A04020102020204" pitchFamily="34" charset="0"/>
              </a:rPr>
              <a:t>PROGRAMIN AMACI:</a:t>
            </a:r>
          </a:p>
          <a:p>
            <a:r>
              <a:rPr lang="tr-TR" b="1" dirty="0" smtClean="0">
                <a:solidFill>
                  <a:schemeClr val="bg1"/>
                </a:solidFill>
              </a:rPr>
              <a:t>Çocukların </a:t>
            </a:r>
            <a:r>
              <a:rPr lang="tr-TR" b="1" dirty="0">
                <a:solidFill>
                  <a:schemeClr val="bg1"/>
                </a:solidFill>
              </a:rPr>
              <a:t>sağlık, gelişim, beslenme ve eğitimi konusunda bilgili olan; onların zihinsel, bedensel, duygusal ve toplumsal gelişmelerine yardımcı olmak için eğitim programları hazırlama ve uygulama, ana – babalara çocuklarına ilişkin sorunlarında yol gösterme ve rehberlik çalışmaları düzenleme konularında çalışacak eleman yetiştiren bir bölümdür.</a:t>
            </a:r>
            <a:r>
              <a:rPr lang="tr-TR" sz="2000" b="1" dirty="0" smtClean="0">
                <a:solidFill>
                  <a:schemeClr val="bg1"/>
                </a:solidFill>
              </a:rPr>
              <a:t/>
            </a:r>
            <a:br>
              <a:rPr lang="tr-TR" sz="2000" b="1" dirty="0" smtClean="0">
                <a:solidFill>
                  <a:schemeClr val="bg1"/>
                </a:solidFill>
              </a:rPr>
            </a:br>
            <a:endParaRPr lang="tr-TR" sz="2000" b="1" dirty="0" smtClean="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smtClean="0">
                <a:solidFill>
                  <a:schemeClr val="bg1"/>
                </a:solidFill>
              </a:rPr>
              <a:t>Sağlık </a:t>
            </a:r>
            <a:r>
              <a:rPr lang="tr-TR" b="1" dirty="0">
                <a:solidFill>
                  <a:schemeClr val="bg1"/>
                </a:solidFill>
              </a:rPr>
              <a:t>Bakanlığı ve MEB’e bağlı yuva ve kreşlerde çocuk gelişimi elemanı, hastanelerde yatan çocukların eğitim ve eğlence etkinliklerini sağlayan yardımcı hastane elemanı; çocuk hastanesi ve ana – çocuk sağlığı merkezlerinde sağlam çocuğun fiziki ve ruhsal gelişiminin incelenmesinde danışman,  televizyon ve radyo çocuk programları yapımcısı, çocuk kitapları ve benzeri materyal hazırlamada kitle haberleşme danışmanı olarak çalışabilirler</a:t>
            </a:r>
            <a:r>
              <a:rPr lang="tr-TR" b="1" dirty="0" smtClean="0">
                <a:solidFill>
                  <a:schemeClr val="bg1"/>
                </a:solidFill>
              </a:rPr>
              <a:t>. Çalışma </a:t>
            </a:r>
            <a:r>
              <a:rPr lang="tr-TR" b="1" dirty="0">
                <a:solidFill>
                  <a:schemeClr val="bg1"/>
                </a:solidFill>
              </a:rPr>
              <a:t>alanı ve kurum çeşidinin fazla olması iş bulmayı kolaylaştırmaktadır.</a:t>
            </a:r>
            <a:r>
              <a:rPr lang="tr-TR" b="1" dirty="0" smtClean="0">
                <a:solidFill>
                  <a:schemeClr val="bg1"/>
                </a:solidFill>
              </a:rPr>
              <a:t/>
            </a:r>
            <a:br>
              <a:rPr lang="tr-TR" b="1" dirty="0" smtClean="0">
                <a:solidFill>
                  <a:schemeClr val="bg1"/>
                </a:solidFill>
              </a:rPr>
            </a:br>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MESLEĞİN GEREKTİRDİĞİ ÖZELLİKLER: </a:t>
            </a:r>
          </a:p>
          <a:p>
            <a:r>
              <a:rPr lang="tr-TR" b="1" dirty="0" smtClean="0">
                <a:solidFill>
                  <a:schemeClr val="bg1"/>
                </a:solidFill>
              </a:rPr>
              <a:t>Çocukları </a:t>
            </a:r>
            <a:r>
              <a:rPr lang="tr-TR" b="1" dirty="0">
                <a:solidFill>
                  <a:schemeClr val="bg1"/>
                </a:solidFill>
              </a:rPr>
              <a:t>sevme ve onlarla beraber olmaktan sıkılmaması Çocukların duygularını anlayabilmesi Hoşgörülü ve sabırlı olması, insanlarla iyi iletişim kurması Gelişim psikolojisine ilgi duyması Kendini geliştirme konusunda istekli ve yaratıcı olması gerekir. </a:t>
            </a:r>
            <a:r>
              <a:rPr lang="tr-TR" b="1" dirty="0" smtClean="0">
                <a:solidFill>
                  <a:schemeClr val="bg1"/>
                </a:solidFill>
              </a:rPr>
              <a:t/>
            </a:r>
            <a:br>
              <a:rPr lang="tr-TR" b="1" dirty="0" smtClean="0">
                <a:solidFill>
                  <a:schemeClr val="bg1"/>
                </a:solidFill>
              </a:rPr>
            </a:br>
            <a:endParaRPr lang="tr-TR" b="1" dirty="0">
              <a:solidFill>
                <a:schemeClr val="bg1"/>
              </a:solidFill>
            </a:endParaRPr>
          </a:p>
        </p:txBody>
      </p:sp>
      <p:sp>
        <p:nvSpPr>
          <p:cNvPr id="16" name="Metin kutusu 15"/>
          <p:cNvSpPr txBox="1"/>
          <p:nvPr/>
        </p:nvSpPr>
        <p:spPr>
          <a:xfrm>
            <a:off x="1815780" y="9315660"/>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025673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5072" y="748503"/>
            <a:ext cx="5406189" cy="769441"/>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ÇOCUK GELISIMI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6694" y="3544867"/>
            <a:ext cx="893193" cy="646331"/>
          </a:xfrm>
          <a:prstGeom prst="rect">
            <a:avLst/>
          </a:prstGeom>
        </p:spPr>
        <p:txBody>
          <a:bodyPr wrap="none">
            <a:spAutoFit/>
          </a:bodyPr>
          <a:lstStyle/>
          <a:p>
            <a:r>
              <a:rPr lang="tr-TR" sz="3600" b="1" dirty="0" smtClean="0">
                <a:latin typeface="Top Secret" panose="02000800000000000000" pitchFamily="2" charset="0"/>
              </a:rPr>
              <a:t>641</a:t>
            </a:r>
            <a:endParaRPr lang="tr-TR" sz="4800" b="1" dirty="0">
              <a:latin typeface="Top Secret" panose="02000800000000000000" pitchFamily="2" charset="0"/>
            </a:endParaRPr>
          </a:p>
        </p:txBody>
      </p:sp>
      <p:sp>
        <p:nvSpPr>
          <p:cNvPr id="10" name="Metin kutusu 9"/>
          <p:cNvSpPr txBox="1"/>
          <p:nvPr/>
        </p:nvSpPr>
        <p:spPr>
          <a:xfrm>
            <a:off x="786064" y="1188497"/>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89979" y="1204539"/>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2" name="Metin kutusu 11"/>
          <p:cNvSpPr txBox="1"/>
          <p:nvPr/>
        </p:nvSpPr>
        <p:spPr>
          <a:xfrm>
            <a:off x="1815781" y="8097662"/>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sp>
        <p:nvSpPr>
          <p:cNvPr id="14" name="Dikdörtgen 13"/>
          <p:cNvSpPr/>
          <p:nvPr/>
        </p:nvSpPr>
        <p:spPr>
          <a:xfrm>
            <a:off x="1928143" y="10463479"/>
            <a:ext cx="1402948"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65,564</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ÜNİVERSİTESİ</a:t>
            </a:r>
          </a:p>
          <a:p>
            <a:pPr algn="ctr"/>
            <a:r>
              <a:rPr lang="tr-TR" sz="1600" b="1" dirty="0" smtClean="0">
                <a:latin typeface="Arial Black" panose="020B0A04020102020204" pitchFamily="34" charset="0"/>
              </a:rPr>
              <a:t> TABAN PUAN: 399,078</a:t>
            </a:r>
          </a:p>
          <a:p>
            <a:pPr algn="ctr"/>
            <a:r>
              <a:rPr lang="tr-TR" sz="1600" b="1" dirty="0" smtClean="0">
                <a:latin typeface="Arial Black" panose="020B0A04020102020204" pitchFamily="34" charset="0"/>
              </a:rPr>
              <a:t>BAŞARI SIRASI: 56.200</a:t>
            </a:r>
            <a:endParaRPr lang="tr-TR" sz="1600" b="1" dirty="0">
              <a:latin typeface="Arial Black" panose="020B0A04020102020204" pitchFamily="34" charset="0"/>
            </a:endParaRPr>
          </a:p>
        </p:txBody>
      </p:sp>
      <p:sp>
        <p:nvSpPr>
          <p:cNvPr id="17" name="Metin kutusu 16"/>
          <p:cNvSpPr txBox="1"/>
          <p:nvPr/>
        </p:nvSpPr>
        <p:spPr>
          <a:xfrm>
            <a:off x="7202904" y="10749514"/>
            <a:ext cx="3481137" cy="815608"/>
          </a:xfrm>
          <a:prstGeom prst="rect">
            <a:avLst/>
          </a:prstGeom>
          <a:noFill/>
        </p:spPr>
        <p:txBody>
          <a:bodyPr wrap="square" rtlCol="0">
            <a:spAutoFit/>
          </a:bodyPr>
          <a:lstStyle/>
          <a:p>
            <a:pPr algn="ctr"/>
            <a:r>
              <a:rPr lang="tr-TR" sz="1500" b="1" dirty="0" smtClean="0">
                <a:latin typeface="Arial Black" panose="020B0A04020102020204" pitchFamily="34" charset="0"/>
              </a:rPr>
              <a:t>İNÖNÜ ÜNİVERSİTESİ</a:t>
            </a:r>
          </a:p>
          <a:p>
            <a:pPr algn="ctr"/>
            <a:r>
              <a:rPr lang="tr-TR" sz="1600" b="1" dirty="0" smtClean="0">
                <a:latin typeface="Arial Black" panose="020B0A04020102020204" pitchFamily="34" charset="0"/>
              </a:rPr>
              <a:t> TABAN PUAN: 371,919</a:t>
            </a:r>
          </a:p>
          <a:p>
            <a:pPr algn="ctr"/>
            <a:r>
              <a:rPr lang="tr-TR" sz="1600" b="1" dirty="0" smtClean="0">
                <a:latin typeface="Arial Black" panose="020B0A04020102020204" pitchFamily="34" charset="0"/>
              </a:rPr>
              <a:t>BAŞARI SIRASI: 98.000</a:t>
            </a:r>
            <a:endParaRPr lang="tr-TR" sz="1600" b="1" dirty="0">
              <a:latin typeface="Arial Black" panose="020B0A04020102020204" pitchFamily="34" charset="0"/>
            </a:endParaRPr>
          </a:p>
        </p:txBody>
      </p:sp>
      <p:sp>
        <p:nvSpPr>
          <p:cNvPr id="18" name="Dikdörtgen 17"/>
          <p:cNvSpPr/>
          <p:nvPr/>
        </p:nvSpPr>
        <p:spPr>
          <a:xfrm>
            <a:off x="2228778" y="4762865"/>
            <a:ext cx="982961" cy="646331"/>
          </a:xfrm>
          <a:prstGeom prst="rect">
            <a:avLst/>
          </a:prstGeom>
        </p:spPr>
        <p:txBody>
          <a:bodyPr wrap="none">
            <a:spAutoFit/>
          </a:bodyPr>
          <a:lstStyle/>
          <a:p>
            <a:r>
              <a:rPr lang="tr-TR" sz="3600" b="1" dirty="0" smtClean="0">
                <a:latin typeface="Top Secret" panose="02000800000000000000" pitchFamily="2" charset="0"/>
              </a:rPr>
              <a:t>674</a:t>
            </a:r>
            <a:endParaRPr lang="tr-TR" sz="4800" b="1" dirty="0">
              <a:latin typeface="Top Secret" panose="02000800000000000000" pitchFamily="2" charset="0"/>
            </a:endParaRPr>
          </a:p>
        </p:txBody>
      </p:sp>
      <p:sp>
        <p:nvSpPr>
          <p:cNvPr id="19" name="Dikdörtgen 18"/>
          <p:cNvSpPr/>
          <p:nvPr/>
        </p:nvSpPr>
        <p:spPr>
          <a:xfrm>
            <a:off x="2207172" y="5765364"/>
            <a:ext cx="1167307" cy="646331"/>
          </a:xfrm>
          <a:prstGeom prst="rect">
            <a:avLst/>
          </a:prstGeom>
        </p:spPr>
        <p:txBody>
          <a:bodyPr wrap="none">
            <a:spAutoFit/>
          </a:bodyPr>
          <a:lstStyle/>
          <a:p>
            <a:r>
              <a:rPr lang="tr-TR" sz="3600" b="1" dirty="0" smtClean="0">
                <a:latin typeface="Top Secret" panose="02000800000000000000" pitchFamily="2" charset="0"/>
              </a:rPr>
              <a:t>1.031</a:t>
            </a:r>
            <a:endParaRPr lang="tr-TR" sz="4800" b="1" dirty="0">
              <a:latin typeface="Top Secret" panose="02000800000000000000" pitchFamily="2" charset="0"/>
            </a:endParaRPr>
          </a:p>
        </p:txBody>
      </p:sp>
      <p:sp>
        <p:nvSpPr>
          <p:cNvPr id="3" name="Metin kutusu 2"/>
          <p:cNvSpPr txBox="1"/>
          <p:nvPr/>
        </p:nvSpPr>
        <p:spPr>
          <a:xfrm>
            <a:off x="3657599" y="2695072"/>
            <a:ext cx="6991684" cy="6494085"/>
          </a:xfrm>
          <a:prstGeom prst="rect">
            <a:avLst/>
          </a:prstGeom>
          <a:noFill/>
        </p:spPr>
        <p:txBody>
          <a:bodyPr wrap="square" rtlCol="0">
            <a:spAutoFit/>
          </a:bodyPr>
          <a:lstStyle/>
          <a:p>
            <a:r>
              <a:rPr lang="tr-TR" b="1" u="sng" dirty="0" smtClean="0">
                <a:solidFill>
                  <a:srgbClr val="FF0000"/>
                </a:solidFill>
                <a:latin typeface="Arial Black" panose="020B0A04020102020204" pitchFamily="34" charset="0"/>
              </a:rPr>
              <a:t>PROGRAMIN AMACI:</a:t>
            </a:r>
          </a:p>
          <a:p>
            <a:r>
              <a:rPr lang="tr-TR" b="1" dirty="0" smtClean="0">
                <a:solidFill>
                  <a:schemeClr val="bg1"/>
                </a:solidFill>
              </a:rPr>
              <a:t>Çocukların </a:t>
            </a:r>
            <a:r>
              <a:rPr lang="tr-TR" b="1" dirty="0">
                <a:solidFill>
                  <a:schemeClr val="bg1"/>
                </a:solidFill>
              </a:rPr>
              <a:t>sağlık, gelişim, beslenme ve eğitimi konusunda bilgili olan; onların zihinsel, bedensel, duygusal ve toplumsal gelişmelerine yardımcı olmak için eğitim programları hazırlama ve uygulama, ana – babalara çocuklarına ilişkin sorunlarında yol gösterme ve rehberlik çalışmaları düzenleme konularında çalışacak eleman yetiştiren bir bölümdür.</a:t>
            </a:r>
            <a:r>
              <a:rPr lang="tr-TR" sz="2000" b="1" dirty="0" smtClean="0">
                <a:solidFill>
                  <a:schemeClr val="bg1"/>
                </a:solidFill>
              </a:rPr>
              <a:t/>
            </a:r>
            <a:br>
              <a:rPr lang="tr-TR" sz="2000" b="1" dirty="0" smtClean="0">
                <a:solidFill>
                  <a:schemeClr val="bg1"/>
                </a:solidFill>
              </a:rPr>
            </a:br>
            <a:endParaRPr lang="tr-TR" sz="2000" b="1" dirty="0" smtClean="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smtClean="0">
                <a:solidFill>
                  <a:schemeClr val="bg1"/>
                </a:solidFill>
              </a:rPr>
              <a:t>Sağlık </a:t>
            </a:r>
            <a:r>
              <a:rPr lang="tr-TR" b="1" dirty="0">
                <a:solidFill>
                  <a:schemeClr val="bg1"/>
                </a:solidFill>
              </a:rPr>
              <a:t>Bakanlığı ve MEB’e bağlı yuva ve kreşlerde çocuk gelişimi elemanı, hastanelerde yatan çocukların eğitim ve eğlence etkinliklerini sağlayan yardımcı hastane elemanı; çocuk hastanesi ve ana – çocuk sağlığı merkezlerinde sağlam çocuğun fiziki ve ruhsal gelişiminin incelenmesinde danışman,  televizyon ve radyo çocuk programları yapımcısı, çocuk kitapları ve benzeri materyal hazırlamada kitle haberleşme danışmanı olarak çalışabilirler</a:t>
            </a:r>
            <a:r>
              <a:rPr lang="tr-TR" b="1" dirty="0" smtClean="0">
                <a:solidFill>
                  <a:schemeClr val="bg1"/>
                </a:solidFill>
              </a:rPr>
              <a:t>. Çalışma </a:t>
            </a:r>
            <a:r>
              <a:rPr lang="tr-TR" b="1" dirty="0">
                <a:solidFill>
                  <a:schemeClr val="bg1"/>
                </a:solidFill>
              </a:rPr>
              <a:t>alanı ve kurum çeşidinin fazla olması iş bulmayı kolaylaştırmaktadır.</a:t>
            </a:r>
            <a:r>
              <a:rPr lang="tr-TR" b="1" dirty="0" smtClean="0">
                <a:solidFill>
                  <a:schemeClr val="bg1"/>
                </a:solidFill>
              </a:rPr>
              <a:t/>
            </a:r>
            <a:br>
              <a:rPr lang="tr-TR" b="1" dirty="0" smtClean="0">
                <a:solidFill>
                  <a:schemeClr val="bg1"/>
                </a:solidFill>
              </a:rPr>
            </a:br>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MESLEĞİN GEREKTİRDİĞİ ÖZELLİKLER: </a:t>
            </a:r>
          </a:p>
          <a:p>
            <a:r>
              <a:rPr lang="tr-TR" b="1" dirty="0" smtClean="0">
                <a:solidFill>
                  <a:schemeClr val="bg1"/>
                </a:solidFill>
              </a:rPr>
              <a:t>Çocukları </a:t>
            </a:r>
            <a:r>
              <a:rPr lang="tr-TR" b="1" dirty="0">
                <a:solidFill>
                  <a:schemeClr val="bg1"/>
                </a:solidFill>
              </a:rPr>
              <a:t>sevme ve onlarla beraber olmaktan sıkılmaması Çocukların duygularını anlayabilmesi Hoşgörülü ve sabırlı olması, insanlarla iyi iletişim kurması Gelişim psikolojisine ilgi duyması Kendini geliştirme konusunda istekli ve yaratıcı olması gerekir. </a:t>
            </a:r>
            <a:r>
              <a:rPr lang="tr-TR" b="1" dirty="0" smtClean="0">
                <a:solidFill>
                  <a:schemeClr val="bg1"/>
                </a:solidFill>
              </a:rPr>
              <a:t/>
            </a:r>
            <a:br>
              <a:rPr lang="tr-TR" b="1" dirty="0" smtClean="0">
                <a:solidFill>
                  <a:schemeClr val="bg1"/>
                </a:solidFill>
              </a:rPr>
            </a:br>
            <a:endParaRPr lang="tr-TR" b="1" dirty="0">
              <a:solidFill>
                <a:schemeClr val="bg1"/>
              </a:solidFill>
            </a:endParaRPr>
          </a:p>
        </p:txBody>
      </p:sp>
      <p:sp>
        <p:nvSpPr>
          <p:cNvPr id="16" name="Metin kutusu 15"/>
          <p:cNvSpPr txBox="1"/>
          <p:nvPr/>
        </p:nvSpPr>
        <p:spPr>
          <a:xfrm>
            <a:off x="1815780" y="9315660"/>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74055"/>
            <a:ext cx="1715379" cy="1715379"/>
          </a:xfrm>
          <a:prstGeom prst="rect">
            <a:avLst/>
          </a:prstGeom>
        </p:spPr>
      </p:pic>
    </p:spTree>
    <p:extLst>
      <p:ext uri="{BB962C8B-B14F-4D97-AF65-F5344CB8AC3E}">
        <p14:creationId xmlns:p14="http://schemas.microsoft.com/office/powerpoint/2010/main" val="3046009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705852"/>
            <a:ext cx="5406189"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DIS HEKIMLIGI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7"/>
            <a:ext cx="1239442" cy="646331"/>
          </a:xfrm>
          <a:prstGeom prst="rect">
            <a:avLst/>
          </a:prstGeom>
        </p:spPr>
        <p:txBody>
          <a:bodyPr wrap="none">
            <a:spAutoFit/>
          </a:bodyPr>
          <a:lstStyle/>
          <a:p>
            <a:r>
              <a:rPr lang="tr-TR" sz="3600" b="1" dirty="0" smtClean="0">
                <a:latin typeface="Top Secret" panose="02000800000000000000" pitchFamily="2" charset="0"/>
              </a:rPr>
              <a:t>3305</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ÜNİVERSİTESİ</a:t>
            </a:r>
          </a:p>
          <a:p>
            <a:pPr algn="ctr"/>
            <a:r>
              <a:rPr lang="tr-TR" sz="1600" b="1" dirty="0" smtClean="0">
                <a:latin typeface="Arial Black" panose="020B0A04020102020204" pitchFamily="34" charset="0"/>
              </a:rPr>
              <a:t> TABAN PUAN: 470,924</a:t>
            </a:r>
          </a:p>
          <a:p>
            <a:pPr algn="ctr"/>
            <a:r>
              <a:rPr lang="tr-TR" sz="1600" b="1" dirty="0" smtClean="0">
                <a:latin typeface="Arial Black" panose="020B0A04020102020204" pitchFamily="34" charset="0"/>
              </a:rPr>
              <a:t>BAŞARI SIRASI: 12.200</a:t>
            </a:r>
            <a:endParaRPr lang="tr-TR" sz="1600" b="1" dirty="0">
              <a:latin typeface="Arial Black" panose="020B0A04020102020204" pitchFamily="34" charset="0"/>
            </a:endParaRPr>
          </a:p>
        </p:txBody>
      </p:sp>
      <p:sp>
        <p:nvSpPr>
          <p:cNvPr id="17" name="Metin kutusu 16"/>
          <p:cNvSpPr txBox="1"/>
          <p:nvPr/>
        </p:nvSpPr>
        <p:spPr>
          <a:xfrm>
            <a:off x="7202904" y="10749514"/>
            <a:ext cx="3481137" cy="815608"/>
          </a:xfrm>
          <a:prstGeom prst="rect">
            <a:avLst/>
          </a:prstGeom>
          <a:noFill/>
        </p:spPr>
        <p:txBody>
          <a:bodyPr wrap="square" rtlCol="0">
            <a:spAutoFit/>
          </a:bodyPr>
          <a:lstStyle/>
          <a:p>
            <a:pPr algn="ctr"/>
            <a:r>
              <a:rPr lang="tr-TR" sz="1500" b="1" dirty="0" smtClean="0">
                <a:latin typeface="Arial Black" panose="020B0A04020102020204" pitchFamily="34" charset="0"/>
              </a:rPr>
              <a:t>YÜZÜNCÜ YIL ÜNİVERSİTESİ</a:t>
            </a:r>
          </a:p>
          <a:p>
            <a:pPr algn="ctr"/>
            <a:r>
              <a:rPr lang="tr-TR" sz="1600" b="1" dirty="0" smtClean="0">
                <a:latin typeface="Arial Black" panose="020B0A04020102020204" pitchFamily="34" charset="0"/>
              </a:rPr>
              <a:t>TABAN PUAN: 450,0229</a:t>
            </a:r>
          </a:p>
          <a:p>
            <a:pPr algn="ctr"/>
            <a:r>
              <a:rPr lang="tr-TR" sz="1600" b="1" dirty="0" smtClean="0">
                <a:latin typeface="Arial Black" panose="020B0A04020102020204" pitchFamily="34" charset="0"/>
              </a:rPr>
              <a:t>BAŞARI SIRASI: 21.200</a:t>
            </a:r>
            <a:endParaRPr lang="tr-TR" sz="1600" b="1" dirty="0">
              <a:latin typeface="Arial Black" panose="020B0A04020102020204" pitchFamily="34" charset="0"/>
            </a:endParaRPr>
          </a:p>
        </p:txBody>
      </p:sp>
      <p:sp>
        <p:nvSpPr>
          <p:cNvPr id="18" name="Dikdörtgen 17"/>
          <p:cNvSpPr/>
          <p:nvPr/>
        </p:nvSpPr>
        <p:spPr>
          <a:xfrm>
            <a:off x="1940022" y="4762865"/>
            <a:ext cx="1327608" cy="646331"/>
          </a:xfrm>
          <a:prstGeom prst="rect">
            <a:avLst/>
          </a:prstGeom>
        </p:spPr>
        <p:txBody>
          <a:bodyPr wrap="none">
            <a:spAutoFit/>
          </a:bodyPr>
          <a:lstStyle/>
          <a:p>
            <a:r>
              <a:rPr lang="tr-TR" sz="3600" b="1" dirty="0" smtClean="0">
                <a:latin typeface="Top Secret" panose="02000800000000000000" pitchFamily="2" charset="0"/>
              </a:rPr>
              <a:t>3.523</a:t>
            </a:r>
            <a:endParaRPr lang="tr-TR" sz="4800" b="1" dirty="0">
              <a:latin typeface="Top Secret" panose="02000800000000000000" pitchFamily="2" charset="0"/>
            </a:endParaRPr>
          </a:p>
        </p:txBody>
      </p:sp>
      <p:sp>
        <p:nvSpPr>
          <p:cNvPr id="19" name="Dikdörtgen 18"/>
          <p:cNvSpPr/>
          <p:nvPr/>
        </p:nvSpPr>
        <p:spPr>
          <a:xfrm>
            <a:off x="1966542" y="5829532"/>
            <a:ext cx="1414170" cy="646331"/>
          </a:xfrm>
          <a:prstGeom prst="rect">
            <a:avLst/>
          </a:prstGeom>
        </p:spPr>
        <p:txBody>
          <a:bodyPr wrap="none">
            <a:spAutoFit/>
          </a:bodyPr>
          <a:lstStyle/>
          <a:p>
            <a:r>
              <a:rPr lang="tr-TR" sz="3600" b="1" dirty="0" smtClean="0">
                <a:latin typeface="Top Secret" panose="02000800000000000000" pitchFamily="2" charset="0"/>
              </a:rPr>
              <a:t>4.090</a:t>
            </a:r>
            <a:endParaRPr lang="tr-TR" sz="4800" b="1" dirty="0">
              <a:latin typeface="Top Secret" panose="02000800000000000000" pitchFamily="2" charset="0"/>
            </a:endParaRPr>
          </a:p>
        </p:txBody>
      </p:sp>
      <p:sp>
        <p:nvSpPr>
          <p:cNvPr id="20" name="Dikdörtgen 19"/>
          <p:cNvSpPr/>
          <p:nvPr/>
        </p:nvSpPr>
        <p:spPr>
          <a:xfrm>
            <a:off x="2175724" y="8178814"/>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657599" y="2315654"/>
            <a:ext cx="6320591" cy="7386638"/>
          </a:xfrm>
          <a:prstGeom prst="rect">
            <a:avLst/>
          </a:prstGeom>
          <a:noFill/>
        </p:spPr>
        <p:txBody>
          <a:bodyPr wrap="square"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r>
              <a:rPr lang="tr-TR" dirty="0" smtClean="0">
                <a:solidFill>
                  <a:schemeClr val="bg1"/>
                </a:solidFill>
                <a:latin typeface="Arial Black" panose="020B0A04020102020204" pitchFamily="34" charset="0"/>
              </a:rPr>
              <a:t>    </a:t>
            </a:r>
          </a:p>
          <a:p>
            <a:r>
              <a:rPr lang="tr-TR" sz="1600" b="1" dirty="0" smtClean="0">
                <a:solidFill>
                  <a:schemeClr val="bg1"/>
                </a:solidFill>
                <a:latin typeface="Arial Black" panose="020B0A04020102020204" pitchFamily="34" charset="0"/>
              </a:rPr>
              <a:t>     </a:t>
            </a:r>
            <a:r>
              <a:rPr lang="tr-TR" sz="1600" b="1" dirty="0">
                <a:solidFill>
                  <a:schemeClr val="bg1"/>
                </a:solidFill>
              </a:rPr>
              <a:t>Diş hekimliği programı, ağız boşluğunun ve diş sağlığının korunması, diş ve diş etleri hastalıklarının tedavisi, diş ve çene ameliyatları ile takma diş yapımı konularında çalışacak diş hekimlerini yetiştirir ve bu alanda araştırma yapar</a:t>
            </a:r>
            <a:r>
              <a:rPr lang="tr-TR" sz="1600" b="1" dirty="0" smtClean="0">
                <a:solidFill>
                  <a:schemeClr val="bg1"/>
                </a:solidFill>
                <a:latin typeface="Arial Black" panose="020B0A04020102020204" pitchFamily="34" charset="0"/>
              </a:rPr>
              <a:t> </a:t>
            </a:r>
            <a:endParaRPr lang="tr-TR" b="1" dirty="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GEREKEN NİTELİKLER:</a:t>
            </a:r>
            <a:r>
              <a:rPr lang="tr-TR" dirty="0" smtClean="0">
                <a:solidFill>
                  <a:schemeClr val="bg1"/>
                </a:solidFill>
                <a:latin typeface="Arial Black" panose="020B0A04020102020204" pitchFamily="34" charset="0"/>
              </a:rPr>
              <a:t>       </a:t>
            </a:r>
          </a:p>
          <a:p>
            <a:r>
              <a:rPr lang="tr-TR" sz="1600" b="1" dirty="0" smtClean="0">
                <a:solidFill>
                  <a:schemeClr val="bg1"/>
                </a:solidFill>
                <a:latin typeface="Arial Black" panose="020B0A04020102020204" pitchFamily="34" charset="0"/>
              </a:rPr>
              <a:t>       </a:t>
            </a:r>
            <a:r>
              <a:rPr lang="tr-TR" sz="1600" b="1" dirty="0" smtClean="0">
                <a:solidFill>
                  <a:schemeClr val="bg1"/>
                </a:solidFill>
              </a:rPr>
              <a:t>Diş </a:t>
            </a:r>
            <a:r>
              <a:rPr lang="tr-TR" sz="1600" b="1" dirty="0">
                <a:solidFill>
                  <a:schemeClr val="bg1"/>
                </a:solidFill>
              </a:rPr>
              <a:t>hekimliği programına girebilmek için üstün bir akademik yeteneğin yanı sıra fen derslerinde başarılı olmak gerekir. Diş hekimliği eğitiminin uygulamalı kısmı, el ve parmak becerisi, uzay ilişkileri yeteneği ve estetik görüş gerektirmektedir. Bir diş hekimi hastaları ile iyi ilişki kurabilmeli, onların güvenini kazanabilmelidir. Bunun için diş hekimi olmayı düşünen bir kimsenin hoşgörülü, </a:t>
            </a:r>
            <a:r>
              <a:rPr lang="tr-TR" sz="1600" b="1" dirty="0" err="1">
                <a:solidFill>
                  <a:schemeClr val="bg1"/>
                </a:solidFill>
              </a:rPr>
              <a:t>güleryüzlü</a:t>
            </a:r>
            <a:r>
              <a:rPr lang="tr-TR" sz="1600" b="1" dirty="0">
                <a:solidFill>
                  <a:schemeClr val="bg1"/>
                </a:solidFill>
              </a:rPr>
              <a:t> olması ve insanlara içten ilgi duyması gerekir. Ayrıca bir diş hekiminin uzun süre ayakta çalışabilmesi için bedence güçlü olması beklenir. Diş hekimliği eğitimi oldukça masraflı bir eğitimdir. Öğrenciler uygulamalarda kullanacakları alet ve gereçleri kendileri sağlamak durumundadırlar ve bu da oldukça </a:t>
            </a:r>
            <a:r>
              <a:rPr lang="tr-TR" dirty="0"/>
              <a:t>ağır bir mali yük getirmektedir.</a:t>
            </a:r>
            <a:r>
              <a:rPr lang="tr-TR" sz="1600" b="1"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VE İŞ BULMA OLANAKLARI:</a:t>
            </a:r>
            <a:endParaRPr lang="tr-TR" u="sng" dirty="0">
              <a:solidFill>
                <a:schemeClr val="bg1"/>
              </a:solidFill>
              <a:latin typeface="Arial Black" panose="020B0A04020102020204" pitchFamily="34" charset="0"/>
            </a:endParaRPr>
          </a:p>
          <a:p>
            <a:r>
              <a:rPr lang="tr-TR" sz="1600" b="1" dirty="0" smtClean="0">
                <a:solidFill>
                  <a:schemeClr val="bg1"/>
                </a:solidFill>
              </a:rPr>
              <a:t>          </a:t>
            </a:r>
            <a:r>
              <a:rPr lang="tr-TR" sz="1600" b="1" dirty="0">
                <a:solidFill>
                  <a:schemeClr val="bg1"/>
                </a:solidFill>
              </a:rPr>
              <a:t>Diş hekimleri, serbest çalışabilecekleri gibi bir devlet kuruluşunda da görev alabilirler. Muayenehane açacak bir diş hekiminin önce Türk </a:t>
            </a:r>
            <a:r>
              <a:rPr lang="tr-TR" sz="1600" b="1" dirty="0" smtClean="0">
                <a:solidFill>
                  <a:schemeClr val="bg1"/>
                </a:solidFill>
              </a:rPr>
              <a:t>Tabipler </a:t>
            </a:r>
            <a:r>
              <a:rPr lang="tr-TR" sz="1600" b="1" dirty="0">
                <a:solidFill>
                  <a:schemeClr val="bg1"/>
                </a:solidFill>
              </a:rPr>
              <a:t>Odasına başvurması, Sağlık Bakanlığından muayenehane açma izni alması ve durumu Maliye ve Gümrük Bakanlığına bildirmesi gerekir. Resmi ve özel hastanelerde veya dispanserlerde çalışmak isteyen diş hekimleri ilgili kurumlara başvurur ve açık yerlere tayin edilirler. Diş hekimleri Türk Tabipler Odasına üye olmak zorundadırlar. Diş hekimlerinin bir kısmı da uzmanlık eğitimi görüp üniversitelerde görev almaktadırlar. Serbest çalışmak isteyen bir diş hekiminin muayenehane açacak, alet ve malzeme alacak kadar sermayesi olmalıdır.</a:t>
            </a:r>
            <a:r>
              <a:rPr lang="tr-TR" sz="1400" b="1" dirty="0" smtClean="0">
                <a:solidFill>
                  <a:schemeClr val="bg1"/>
                </a:solidFill>
              </a:rPr>
              <a:t>.</a:t>
            </a:r>
            <a:endParaRPr lang="tr-TR" sz="1400" b="1" dirty="0">
              <a:solidFill>
                <a:schemeClr val="bg1"/>
              </a:solidFill>
              <a:latin typeface="Arial Black" panose="020B0A04020102020204" pitchFamily="34" charset="0"/>
            </a:endParaRPr>
          </a:p>
        </p:txBody>
      </p:sp>
      <p:sp>
        <p:nvSpPr>
          <p:cNvPr id="21" name="Dikdörtgen 20"/>
          <p:cNvSpPr/>
          <p:nvPr/>
        </p:nvSpPr>
        <p:spPr>
          <a:xfrm>
            <a:off x="2165418" y="9401356"/>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sp>
        <p:nvSpPr>
          <p:cNvPr id="22" name="Dikdörtgen 21"/>
          <p:cNvSpPr/>
          <p:nvPr/>
        </p:nvSpPr>
        <p:spPr>
          <a:xfrm>
            <a:off x="2165418" y="10393065"/>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802812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705852"/>
            <a:ext cx="5406189"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EBELIK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00442" y="3544867"/>
            <a:ext cx="1127232" cy="646331"/>
          </a:xfrm>
          <a:prstGeom prst="rect">
            <a:avLst/>
          </a:prstGeom>
        </p:spPr>
        <p:txBody>
          <a:bodyPr wrap="none">
            <a:spAutoFit/>
          </a:bodyPr>
          <a:lstStyle/>
          <a:p>
            <a:r>
              <a:rPr lang="tr-TR" sz="3600" b="1" dirty="0" smtClean="0">
                <a:latin typeface="Top Secret" panose="02000800000000000000" pitchFamily="2" charset="0"/>
              </a:rPr>
              <a:t>1570</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YGS-2 </a:t>
            </a:r>
          </a:p>
          <a:p>
            <a:endParaRPr lang="tr-TR" sz="2000" dirty="0">
              <a:latin typeface="AlleyOop" pitchFamily="2" charset="0"/>
              <a:ea typeface="AlleyOop"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KOCAELİ ÜNİVERSİTESİ</a:t>
            </a:r>
          </a:p>
          <a:p>
            <a:pPr algn="ctr"/>
            <a:r>
              <a:rPr lang="tr-TR" sz="1600" b="1" dirty="0" smtClean="0">
                <a:latin typeface="Arial Black" panose="020B0A04020102020204" pitchFamily="34" charset="0"/>
              </a:rPr>
              <a:t> TABAN PUAN: 344,035</a:t>
            </a:r>
          </a:p>
          <a:p>
            <a:pPr algn="ctr"/>
            <a:r>
              <a:rPr lang="tr-TR" sz="1600" b="1" dirty="0" smtClean="0">
                <a:latin typeface="Arial Black" panose="020B0A04020102020204" pitchFamily="34" charset="0"/>
              </a:rPr>
              <a:t>BAŞARI SIRASI: 188.000</a:t>
            </a:r>
            <a:endParaRPr lang="tr-TR" sz="1600" b="1" dirty="0">
              <a:latin typeface="Arial Black" panose="020B0A04020102020204" pitchFamily="34" charset="0"/>
            </a:endParaRPr>
          </a:p>
        </p:txBody>
      </p:sp>
      <p:sp>
        <p:nvSpPr>
          <p:cNvPr id="17" name="Metin kutusu 16"/>
          <p:cNvSpPr txBox="1"/>
          <p:nvPr/>
        </p:nvSpPr>
        <p:spPr>
          <a:xfrm>
            <a:off x="7202904" y="10749514"/>
            <a:ext cx="3481137" cy="815608"/>
          </a:xfrm>
          <a:prstGeom prst="rect">
            <a:avLst/>
          </a:prstGeom>
          <a:noFill/>
        </p:spPr>
        <p:txBody>
          <a:bodyPr wrap="square" rtlCol="0">
            <a:spAutoFit/>
          </a:bodyPr>
          <a:lstStyle/>
          <a:p>
            <a:pPr algn="ctr"/>
            <a:r>
              <a:rPr lang="tr-TR" sz="1500" b="1" dirty="0" smtClean="0">
                <a:latin typeface="Arial Black" panose="020B0A04020102020204" pitchFamily="34" charset="0"/>
              </a:rPr>
              <a:t>YÜZÜNCÜ YIL ÜNİVERSİTESİ</a:t>
            </a:r>
          </a:p>
          <a:p>
            <a:pPr algn="ctr"/>
            <a:r>
              <a:rPr lang="tr-TR" sz="1600" b="1" dirty="0" smtClean="0">
                <a:latin typeface="Arial Black" panose="020B0A04020102020204" pitchFamily="34" charset="0"/>
              </a:rPr>
              <a:t>TABAN PUAN:333,040</a:t>
            </a:r>
          </a:p>
          <a:p>
            <a:pPr algn="ctr"/>
            <a:r>
              <a:rPr lang="tr-TR" sz="1600" b="1" dirty="0" smtClean="0">
                <a:latin typeface="Arial Black" panose="020B0A04020102020204" pitchFamily="34" charset="0"/>
              </a:rPr>
              <a:t>BAŞARI SIRASI: 213.000</a:t>
            </a:r>
            <a:endParaRPr lang="tr-TR" sz="1600" b="1" dirty="0">
              <a:latin typeface="Arial Black" panose="020B0A04020102020204" pitchFamily="34" charset="0"/>
            </a:endParaRPr>
          </a:p>
        </p:txBody>
      </p:sp>
      <p:sp>
        <p:nvSpPr>
          <p:cNvPr id="18" name="Dikdörtgen 17"/>
          <p:cNvSpPr/>
          <p:nvPr/>
        </p:nvSpPr>
        <p:spPr>
          <a:xfrm>
            <a:off x="2036274" y="4714739"/>
            <a:ext cx="1244251" cy="646331"/>
          </a:xfrm>
          <a:prstGeom prst="rect">
            <a:avLst/>
          </a:prstGeom>
        </p:spPr>
        <p:txBody>
          <a:bodyPr wrap="none">
            <a:spAutoFit/>
          </a:bodyPr>
          <a:lstStyle/>
          <a:p>
            <a:r>
              <a:rPr lang="tr-TR" sz="3600" b="1" dirty="0" smtClean="0">
                <a:latin typeface="Top Secret" panose="02000800000000000000" pitchFamily="2" charset="0"/>
              </a:rPr>
              <a:t>1.622</a:t>
            </a:r>
            <a:endParaRPr lang="tr-TR" sz="4800" b="1" dirty="0">
              <a:latin typeface="Top Secret" panose="02000800000000000000" pitchFamily="2" charset="0"/>
            </a:endParaRPr>
          </a:p>
        </p:txBody>
      </p:sp>
      <p:sp>
        <p:nvSpPr>
          <p:cNvPr id="19" name="Dikdörtgen 18"/>
          <p:cNvSpPr/>
          <p:nvPr/>
        </p:nvSpPr>
        <p:spPr>
          <a:xfrm>
            <a:off x="2030710" y="5765364"/>
            <a:ext cx="1247457" cy="646331"/>
          </a:xfrm>
          <a:prstGeom prst="rect">
            <a:avLst/>
          </a:prstGeom>
        </p:spPr>
        <p:txBody>
          <a:bodyPr wrap="none">
            <a:spAutoFit/>
          </a:bodyPr>
          <a:lstStyle/>
          <a:p>
            <a:r>
              <a:rPr lang="tr-TR" sz="3600" b="1" dirty="0" smtClean="0">
                <a:latin typeface="Top Secret" panose="02000800000000000000" pitchFamily="2" charset="0"/>
              </a:rPr>
              <a:t>1.072</a:t>
            </a:r>
            <a:endParaRPr lang="tr-TR" sz="4800" b="1" dirty="0">
              <a:latin typeface="Top Secret" panose="02000800000000000000" pitchFamily="2" charset="0"/>
            </a:endParaRPr>
          </a:p>
        </p:txBody>
      </p:sp>
      <p:sp>
        <p:nvSpPr>
          <p:cNvPr id="20" name="Dikdörtgen 19"/>
          <p:cNvSpPr/>
          <p:nvPr/>
        </p:nvSpPr>
        <p:spPr>
          <a:xfrm>
            <a:off x="1891328" y="8171547"/>
            <a:ext cx="147027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57.417</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913798" y="9282306"/>
            <a:ext cx="1355756" cy="461665"/>
          </a:xfrm>
          <a:prstGeom prst="rect">
            <a:avLst/>
          </a:prstGeom>
        </p:spPr>
        <p:txBody>
          <a:bodyPr wrap="none">
            <a:spAutoFit/>
          </a:bodyPr>
          <a:lstStyle/>
          <a:p>
            <a:pPr algn="ctr"/>
            <a:r>
              <a:rPr lang="tr-TR" sz="1200" b="1" dirty="0" smtClean="0">
                <a:latin typeface="Arial Black" panose="020B0A04020102020204" pitchFamily="34" charset="0"/>
                <a:cs typeface="Agent Orange" panose="00000400000000000000" pitchFamily="2" charset="0"/>
              </a:rPr>
              <a:t>TABAN PUAN </a:t>
            </a:r>
          </a:p>
          <a:p>
            <a:pPr algn="ctr"/>
            <a:r>
              <a:rPr lang="tr-TR" sz="1200" b="1" dirty="0" smtClean="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14" name="Dikdörtgen 13"/>
          <p:cNvSpPr/>
          <p:nvPr/>
        </p:nvSpPr>
        <p:spPr>
          <a:xfrm>
            <a:off x="1986180" y="10393064"/>
            <a:ext cx="1355756" cy="461665"/>
          </a:xfrm>
          <a:prstGeom prst="rect">
            <a:avLst/>
          </a:prstGeom>
        </p:spPr>
        <p:txBody>
          <a:bodyPr wrap="none">
            <a:spAutoFit/>
          </a:bodyPr>
          <a:lstStyle/>
          <a:p>
            <a:pPr algn="ctr"/>
            <a:r>
              <a:rPr lang="tr-TR" sz="1200" b="1" dirty="0" smtClean="0">
                <a:latin typeface="Arial Black" panose="020B0A04020102020204" pitchFamily="34" charset="0"/>
                <a:cs typeface="Agent Orange" panose="00000400000000000000" pitchFamily="2" charset="0"/>
              </a:rPr>
              <a:t>TABAN PUAN </a:t>
            </a:r>
          </a:p>
          <a:p>
            <a:pPr algn="ctr"/>
            <a:r>
              <a:rPr lang="tr-TR" sz="1200" b="1" dirty="0" smtClean="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3" name="Metin kutusu 2"/>
          <p:cNvSpPr txBox="1"/>
          <p:nvPr/>
        </p:nvSpPr>
        <p:spPr>
          <a:xfrm>
            <a:off x="3657599" y="2839450"/>
            <a:ext cx="6641433" cy="5755422"/>
          </a:xfrm>
          <a:prstGeom prst="rect">
            <a:avLst/>
          </a:prstGeom>
          <a:noFill/>
        </p:spPr>
        <p:txBody>
          <a:bodyPr wrap="square" rtlCol="0">
            <a:spAutoFit/>
          </a:bodyPr>
          <a:lstStyle/>
          <a:p>
            <a:r>
              <a:rPr lang="tr-TR" b="1" u="sng" dirty="0" smtClean="0">
                <a:solidFill>
                  <a:srgbClr val="FF0000"/>
                </a:solidFill>
                <a:latin typeface="Arial Black" panose="020B0A04020102020204" pitchFamily="34" charset="0"/>
              </a:rPr>
              <a:t>PROGRAMIN AMACI: </a:t>
            </a:r>
          </a:p>
          <a:p>
            <a:r>
              <a:rPr lang="tr-TR" sz="2000" b="1" dirty="0" smtClean="0">
                <a:solidFill>
                  <a:schemeClr val="bg1"/>
                </a:solidFill>
              </a:rPr>
              <a:t> </a:t>
            </a:r>
          </a:p>
          <a:p>
            <a:r>
              <a:rPr lang="tr-TR" sz="2000" b="1" dirty="0">
                <a:solidFill>
                  <a:schemeClr val="bg1"/>
                </a:solidFill>
              </a:rPr>
              <a:t> </a:t>
            </a:r>
            <a:r>
              <a:rPr lang="tr-TR" sz="2000" b="1" dirty="0" smtClean="0">
                <a:solidFill>
                  <a:schemeClr val="bg1"/>
                </a:solidFill>
              </a:rPr>
              <a:t> Ebelik programı ana-çocuk sağlığının korunması ve tedavi hizmetlerinin yürütülmesinde görev alacak sağlık elemanlarını yetiştirir.</a:t>
            </a:r>
          </a:p>
          <a:p>
            <a:endParaRPr lang="tr-TR" b="1" dirty="0">
              <a:solidFill>
                <a:schemeClr val="bg1"/>
              </a:solidFill>
            </a:endParaRPr>
          </a:p>
          <a:p>
            <a:r>
              <a:rPr lang="tr-TR" b="1" u="sng" dirty="0" smtClean="0">
                <a:solidFill>
                  <a:srgbClr val="FF0000"/>
                </a:solidFill>
                <a:latin typeface="Arial Black" panose="020B0A04020102020204" pitchFamily="34" charset="0"/>
              </a:rPr>
              <a:t>GEREKEN NİTELİKLER: </a:t>
            </a:r>
          </a:p>
          <a:p>
            <a:endParaRPr lang="tr-TR" sz="2000" b="1" dirty="0" smtClean="0">
              <a:solidFill>
                <a:schemeClr val="bg1"/>
              </a:solidFill>
            </a:endParaRPr>
          </a:p>
          <a:p>
            <a:r>
              <a:rPr lang="tr-TR" sz="2000" b="1" dirty="0">
                <a:solidFill>
                  <a:schemeClr val="bg1"/>
                </a:solidFill>
              </a:rPr>
              <a:t> </a:t>
            </a:r>
            <a:r>
              <a:rPr lang="tr-TR" sz="2000" b="1" dirty="0" smtClean="0">
                <a:solidFill>
                  <a:schemeClr val="bg1"/>
                </a:solidFill>
              </a:rPr>
              <a:t>  Ebelik </a:t>
            </a:r>
            <a:r>
              <a:rPr lang="tr-TR" sz="2000" b="1" dirty="0">
                <a:solidFill>
                  <a:schemeClr val="bg1"/>
                </a:solidFill>
              </a:rPr>
              <a:t>kızlara açık bir meslektir. Ebe olmak isteyen bir kimsenin sağlık konularına ilgi duyan, insanlara yardım etmekten mutlu olabilen, sorumluluk duygusu güçlü kimseler olmaları gerekir</a:t>
            </a:r>
            <a:r>
              <a:rPr lang="tr-TR" sz="2000" b="1" dirty="0" smtClean="0">
                <a:solidFill>
                  <a:schemeClr val="bg1"/>
                </a:solidFill>
              </a:rPr>
              <a:t>.</a:t>
            </a:r>
          </a:p>
          <a:p>
            <a:endParaRPr lang="tr-TR" b="1" dirty="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a:solidFill>
                  <a:schemeClr val="bg1"/>
                </a:solidFill>
              </a:rPr>
              <a:t> </a:t>
            </a:r>
            <a:endParaRPr lang="tr-TR" b="1" dirty="0" smtClean="0">
              <a:solidFill>
                <a:schemeClr val="bg1"/>
              </a:solidFill>
            </a:endParaRPr>
          </a:p>
          <a:p>
            <a:r>
              <a:rPr lang="tr-TR" sz="2000" b="1" dirty="0">
                <a:solidFill>
                  <a:schemeClr val="bg1"/>
                </a:solidFill>
              </a:rPr>
              <a:t> </a:t>
            </a:r>
            <a:r>
              <a:rPr lang="tr-TR" sz="2000" b="1" dirty="0" smtClean="0">
                <a:solidFill>
                  <a:schemeClr val="bg1"/>
                </a:solidFill>
              </a:rPr>
              <a:t>  Ebeler</a:t>
            </a:r>
            <a:r>
              <a:rPr lang="tr-TR" sz="2000" b="1" dirty="0">
                <a:solidFill>
                  <a:schemeClr val="bg1"/>
                </a:solidFill>
              </a:rPr>
              <a:t>, kırsal alana sağlık hizmetlerinde denetici ebe, ziyaretçi ebe olarak; tedavi kurumlarında, doğumhane ve aile planlaması kliniklerinde sorumlu ebe veya klinik ebesi, eğitimci ebe olarak görev alırlar.</a:t>
            </a: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003561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705852"/>
            <a:ext cx="5406189"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EBELIK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6694" y="3544867"/>
            <a:ext cx="946093" cy="646331"/>
          </a:xfrm>
          <a:prstGeom prst="rect">
            <a:avLst/>
          </a:prstGeom>
        </p:spPr>
        <p:txBody>
          <a:bodyPr wrap="none">
            <a:spAutoFit/>
          </a:bodyPr>
          <a:lstStyle/>
          <a:p>
            <a:r>
              <a:rPr lang="tr-TR" sz="3600" b="1" dirty="0" smtClean="0">
                <a:latin typeface="Top Secret" panose="02000800000000000000" pitchFamily="2" charset="0"/>
              </a:rPr>
              <a:t>753</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MF-3 </a:t>
            </a:r>
          </a:p>
          <a:p>
            <a:endParaRPr lang="tr-TR" sz="2000" dirty="0">
              <a:latin typeface="AlleyOop" pitchFamily="2" charset="0"/>
              <a:ea typeface="AlleyOop"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MARMARA ÜNİVERSİTESİ</a:t>
            </a:r>
          </a:p>
          <a:p>
            <a:pPr algn="ctr"/>
            <a:r>
              <a:rPr lang="tr-TR" sz="1600" b="1" dirty="0" smtClean="0">
                <a:latin typeface="Arial Black" panose="020B0A04020102020204" pitchFamily="34" charset="0"/>
              </a:rPr>
              <a:t> TABAN PUAN: 301,234</a:t>
            </a:r>
          </a:p>
          <a:p>
            <a:pPr algn="ctr"/>
            <a:r>
              <a:rPr lang="tr-TR" sz="1600" b="1" dirty="0" smtClean="0">
                <a:latin typeface="Arial Black" panose="020B0A04020102020204" pitchFamily="34" charset="0"/>
              </a:rPr>
              <a:t>BAŞARI SIRASI: 136.000</a:t>
            </a:r>
            <a:endParaRPr lang="tr-TR" sz="1600" b="1" dirty="0">
              <a:latin typeface="Arial Black" panose="020B0A04020102020204" pitchFamily="34" charset="0"/>
            </a:endParaRPr>
          </a:p>
        </p:txBody>
      </p:sp>
      <p:sp>
        <p:nvSpPr>
          <p:cNvPr id="17" name="Metin kutusu 16"/>
          <p:cNvSpPr txBox="1"/>
          <p:nvPr/>
        </p:nvSpPr>
        <p:spPr>
          <a:xfrm>
            <a:off x="7200230" y="10768742"/>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GİRESUN ÜNİVERSİTESİ</a:t>
            </a:r>
          </a:p>
          <a:p>
            <a:pPr algn="ctr"/>
            <a:r>
              <a:rPr lang="tr-TR" sz="1600" b="1" dirty="0" smtClean="0">
                <a:latin typeface="Arial Black" panose="020B0A04020102020204" pitchFamily="34" charset="0"/>
              </a:rPr>
              <a:t>TABAN PUAN:272,862</a:t>
            </a:r>
          </a:p>
          <a:p>
            <a:pPr algn="ctr"/>
            <a:r>
              <a:rPr lang="tr-TR" sz="1600" b="1" dirty="0" smtClean="0">
                <a:latin typeface="Arial Black" panose="020B0A04020102020204" pitchFamily="34" charset="0"/>
              </a:rPr>
              <a:t>BAŞARI SIRASI: 176.000</a:t>
            </a:r>
            <a:endParaRPr lang="tr-TR" sz="1600" b="1" dirty="0">
              <a:latin typeface="Arial Black" panose="020B0A04020102020204" pitchFamily="34" charset="0"/>
            </a:endParaRPr>
          </a:p>
        </p:txBody>
      </p:sp>
      <p:sp>
        <p:nvSpPr>
          <p:cNvPr id="18" name="Dikdörtgen 17"/>
          <p:cNvSpPr/>
          <p:nvPr/>
        </p:nvSpPr>
        <p:spPr>
          <a:xfrm>
            <a:off x="2180652" y="4714739"/>
            <a:ext cx="1010213" cy="646331"/>
          </a:xfrm>
          <a:prstGeom prst="rect">
            <a:avLst/>
          </a:prstGeom>
        </p:spPr>
        <p:txBody>
          <a:bodyPr wrap="none">
            <a:spAutoFit/>
          </a:bodyPr>
          <a:lstStyle/>
          <a:p>
            <a:r>
              <a:rPr lang="tr-TR" sz="3600" b="1" dirty="0" smtClean="0">
                <a:latin typeface="Top Secret" panose="02000800000000000000" pitchFamily="2" charset="0"/>
              </a:rPr>
              <a:t>800</a:t>
            </a:r>
            <a:endParaRPr lang="tr-TR" sz="4800" b="1" dirty="0">
              <a:latin typeface="Top Secret" panose="02000800000000000000" pitchFamily="2" charset="0"/>
            </a:endParaRPr>
          </a:p>
        </p:txBody>
      </p:sp>
      <p:sp>
        <p:nvSpPr>
          <p:cNvPr id="19" name="Dikdörtgen 18"/>
          <p:cNvSpPr/>
          <p:nvPr/>
        </p:nvSpPr>
        <p:spPr>
          <a:xfrm>
            <a:off x="2030710" y="5765364"/>
            <a:ext cx="1268296" cy="646331"/>
          </a:xfrm>
          <a:prstGeom prst="rect">
            <a:avLst/>
          </a:prstGeom>
        </p:spPr>
        <p:txBody>
          <a:bodyPr wrap="none">
            <a:spAutoFit/>
          </a:bodyPr>
          <a:lstStyle/>
          <a:p>
            <a:r>
              <a:rPr lang="tr-TR" sz="3600" b="1" dirty="0" smtClean="0">
                <a:latin typeface="Top Secret" panose="02000800000000000000" pitchFamily="2" charset="0"/>
              </a:rPr>
              <a:t>1.830</a:t>
            </a:r>
            <a:endParaRPr lang="tr-TR" sz="4800" b="1" dirty="0">
              <a:latin typeface="Top Secret" panose="02000800000000000000" pitchFamily="2" charset="0"/>
            </a:endParaRPr>
          </a:p>
        </p:txBody>
      </p:sp>
      <p:sp>
        <p:nvSpPr>
          <p:cNvPr id="20" name="Dikdörtgen 19"/>
          <p:cNvSpPr/>
          <p:nvPr/>
        </p:nvSpPr>
        <p:spPr>
          <a:xfrm>
            <a:off x="1891328" y="8171547"/>
            <a:ext cx="147027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57.417</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913798" y="9282306"/>
            <a:ext cx="1355756" cy="461665"/>
          </a:xfrm>
          <a:prstGeom prst="rect">
            <a:avLst/>
          </a:prstGeom>
        </p:spPr>
        <p:txBody>
          <a:bodyPr wrap="none">
            <a:spAutoFit/>
          </a:bodyPr>
          <a:lstStyle/>
          <a:p>
            <a:pPr algn="ctr"/>
            <a:r>
              <a:rPr lang="tr-TR" sz="1200" b="1" dirty="0" smtClean="0">
                <a:latin typeface="Arial Black" panose="020B0A04020102020204" pitchFamily="34" charset="0"/>
                <a:cs typeface="Agent Orange" panose="00000400000000000000" pitchFamily="2" charset="0"/>
              </a:rPr>
              <a:t>TABAN PUAN </a:t>
            </a:r>
          </a:p>
          <a:p>
            <a:pPr algn="ctr"/>
            <a:r>
              <a:rPr lang="tr-TR" sz="1200" b="1" dirty="0" smtClean="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14" name="Dikdörtgen 13"/>
          <p:cNvSpPr/>
          <p:nvPr/>
        </p:nvSpPr>
        <p:spPr>
          <a:xfrm>
            <a:off x="1986180" y="10393064"/>
            <a:ext cx="1355756" cy="461665"/>
          </a:xfrm>
          <a:prstGeom prst="rect">
            <a:avLst/>
          </a:prstGeom>
        </p:spPr>
        <p:txBody>
          <a:bodyPr wrap="none">
            <a:spAutoFit/>
          </a:bodyPr>
          <a:lstStyle/>
          <a:p>
            <a:pPr algn="ctr"/>
            <a:r>
              <a:rPr lang="tr-TR" sz="1200" b="1" dirty="0" smtClean="0">
                <a:latin typeface="Arial Black" panose="020B0A04020102020204" pitchFamily="34" charset="0"/>
                <a:cs typeface="Agent Orange" panose="00000400000000000000" pitchFamily="2" charset="0"/>
              </a:rPr>
              <a:t>TABAN PUAN </a:t>
            </a:r>
          </a:p>
          <a:p>
            <a:pPr algn="ctr"/>
            <a:r>
              <a:rPr lang="tr-TR" sz="1200" b="1" dirty="0" smtClean="0">
                <a:latin typeface="Arial Black" panose="020B0A04020102020204" pitchFamily="34" charset="0"/>
                <a:cs typeface="Agent Orange" panose="00000400000000000000" pitchFamily="2" charset="0"/>
              </a:rPr>
              <a:t>OLUŞMADI </a:t>
            </a:r>
            <a:endParaRPr lang="tr-TR" sz="1200" b="1" dirty="0">
              <a:latin typeface="Arial Black" panose="020B0A04020102020204" pitchFamily="34" charset="0"/>
              <a:cs typeface="Agent Orange" panose="00000400000000000000" pitchFamily="2" charset="0"/>
            </a:endParaRPr>
          </a:p>
        </p:txBody>
      </p:sp>
      <p:sp>
        <p:nvSpPr>
          <p:cNvPr id="3" name="Metin kutusu 2"/>
          <p:cNvSpPr txBox="1"/>
          <p:nvPr/>
        </p:nvSpPr>
        <p:spPr>
          <a:xfrm>
            <a:off x="3657599" y="2839450"/>
            <a:ext cx="6641433" cy="5755422"/>
          </a:xfrm>
          <a:prstGeom prst="rect">
            <a:avLst/>
          </a:prstGeom>
          <a:noFill/>
        </p:spPr>
        <p:txBody>
          <a:bodyPr wrap="square" rtlCol="0">
            <a:spAutoFit/>
          </a:bodyPr>
          <a:lstStyle/>
          <a:p>
            <a:r>
              <a:rPr lang="tr-TR" b="1" u="sng" dirty="0" smtClean="0">
                <a:solidFill>
                  <a:srgbClr val="FF0000"/>
                </a:solidFill>
                <a:latin typeface="Arial Black" panose="020B0A04020102020204" pitchFamily="34" charset="0"/>
              </a:rPr>
              <a:t>PROGRAMIN AMACI: </a:t>
            </a:r>
          </a:p>
          <a:p>
            <a:r>
              <a:rPr lang="tr-TR" sz="2000" b="1" dirty="0" smtClean="0">
                <a:solidFill>
                  <a:schemeClr val="bg1"/>
                </a:solidFill>
              </a:rPr>
              <a:t> </a:t>
            </a:r>
          </a:p>
          <a:p>
            <a:r>
              <a:rPr lang="tr-TR" sz="2000" b="1" dirty="0">
                <a:solidFill>
                  <a:schemeClr val="bg1"/>
                </a:solidFill>
              </a:rPr>
              <a:t> </a:t>
            </a:r>
            <a:r>
              <a:rPr lang="tr-TR" sz="2000" b="1" dirty="0" smtClean="0">
                <a:solidFill>
                  <a:schemeClr val="bg1"/>
                </a:solidFill>
              </a:rPr>
              <a:t> Ebelik programı ana-çocuk sağlığının korunması ve tedavi hizmetlerinin yürütülmesinde görev alacak sağlık elemanlarını yetiştirir.</a:t>
            </a:r>
          </a:p>
          <a:p>
            <a:endParaRPr lang="tr-TR" b="1" dirty="0">
              <a:solidFill>
                <a:schemeClr val="bg1"/>
              </a:solidFill>
            </a:endParaRPr>
          </a:p>
          <a:p>
            <a:r>
              <a:rPr lang="tr-TR" b="1" u="sng" dirty="0" smtClean="0">
                <a:solidFill>
                  <a:srgbClr val="FF0000"/>
                </a:solidFill>
                <a:latin typeface="Arial Black" panose="020B0A04020102020204" pitchFamily="34" charset="0"/>
              </a:rPr>
              <a:t>GEREKEN NİTELİKLER: </a:t>
            </a:r>
          </a:p>
          <a:p>
            <a:endParaRPr lang="tr-TR" sz="2000" b="1" dirty="0" smtClean="0">
              <a:solidFill>
                <a:schemeClr val="bg1"/>
              </a:solidFill>
            </a:endParaRPr>
          </a:p>
          <a:p>
            <a:r>
              <a:rPr lang="tr-TR" sz="2000" b="1" dirty="0">
                <a:solidFill>
                  <a:schemeClr val="bg1"/>
                </a:solidFill>
              </a:rPr>
              <a:t> </a:t>
            </a:r>
            <a:r>
              <a:rPr lang="tr-TR" sz="2000" b="1" dirty="0" smtClean="0">
                <a:solidFill>
                  <a:schemeClr val="bg1"/>
                </a:solidFill>
              </a:rPr>
              <a:t>  Ebelik </a:t>
            </a:r>
            <a:r>
              <a:rPr lang="tr-TR" sz="2000" b="1" dirty="0">
                <a:solidFill>
                  <a:schemeClr val="bg1"/>
                </a:solidFill>
              </a:rPr>
              <a:t>kızlara açık bir meslektir. Ebe olmak isteyen bir kimsenin sağlık konularına ilgi duyan, insanlara yardım etmekten mutlu olabilen, sorumluluk duygusu güçlü kimseler olmaları gerekir</a:t>
            </a:r>
            <a:r>
              <a:rPr lang="tr-TR" sz="2000" b="1" dirty="0" smtClean="0">
                <a:solidFill>
                  <a:schemeClr val="bg1"/>
                </a:solidFill>
              </a:rPr>
              <a:t>.</a:t>
            </a:r>
          </a:p>
          <a:p>
            <a:endParaRPr lang="tr-TR" b="1" dirty="0">
              <a:solidFill>
                <a:schemeClr val="bg1"/>
              </a:solidFill>
            </a:endParaRPr>
          </a:p>
          <a:p>
            <a:r>
              <a:rPr lang="tr-TR" b="1" u="sng" dirty="0" smtClean="0">
                <a:solidFill>
                  <a:srgbClr val="FF0000"/>
                </a:solidFill>
                <a:latin typeface="Arial Black" panose="020B0A04020102020204" pitchFamily="34" charset="0"/>
              </a:rPr>
              <a:t>ÇALIŞMA ALANLARI:</a:t>
            </a:r>
          </a:p>
          <a:p>
            <a:r>
              <a:rPr lang="tr-TR" b="1" dirty="0">
                <a:solidFill>
                  <a:schemeClr val="bg1"/>
                </a:solidFill>
              </a:rPr>
              <a:t> </a:t>
            </a:r>
            <a:endParaRPr lang="tr-TR" b="1" dirty="0" smtClean="0">
              <a:solidFill>
                <a:schemeClr val="bg1"/>
              </a:solidFill>
            </a:endParaRPr>
          </a:p>
          <a:p>
            <a:r>
              <a:rPr lang="tr-TR" sz="2000" b="1" dirty="0">
                <a:solidFill>
                  <a:schemeClr val="bg1"/>
                </a:solidFill>
              </a:rPr>
              <a:t> </a:t>
            </a:r>
            <a:r>
              <a:rPr lang="tr-TR" sz="2000" b="1" dirty="0" smtClean="0">
                <a:solidFill>
                  <a:schemeClr val="bg1"/>
                </a:solidFill>
              </a:rPr>
              <a:t>  Ebeler</a:t>
            </a:r>
            <a:r>
              <a:rPr lang="tr-TR" sz="2000" b="1" dirty="0">
                <a:solidFill>
                  <a:schemeClr val="bg1"/>
                </a:solidFill>
              </a:rPr>
              <a:t>, kırsal alana sağlık hizmetlerinde denetici ebe, ziyaretçi ebe olarak; tedavi kurumlarında, doğumhane ve aile planlaması kliniklerinde sorumlu ebe veya klinik ebesi, eğitimci ebe olarak görev alırlar.</a:t>
            </a: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4144224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705852"/>
            <a:ext cx="5406189"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ECZACILIK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16484" y="3544867"/>
            <a:ext cx="1152880" cy="646331"/>
          </a:xfrm>
          <a:prstGeom prst="rect">
            <a:avLst/>
          </a:prstGeom>
        </p:spPr>
        <p:txBody>
          <a:bodyPr wrap="none">
            <a:spAutoFit/>
          </a:bodyPr>
          <a:lstStyle/>
          <a:p>
            <a:r>
              <a:rPr lang="tr-TR" sz="3600" b="1" dirty="0" smtClean="0">
                <a:latin typeface="Top Secret" panose="02000800000000000000" pitchFamily="2" charset="0"/>
              </a:rPr>
              <a:t>1934</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MF-3 </a:t>
            </a:r>
          </a:p>
          <a:p>
            <a:endParaRPr lang="tr-TR" sz="2000" dirty="0">
              <a:latin typeface="AlleyOop" pitchFamily="2" charset="0"/>
              <a:ea typeface="AlleyOop"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ÜNİVERSİTESİ</a:t>
            </a:r>
          </a:p>
          <a:p>
            <a:pPr algn="ctr"/>
            <a:r>
              <a:rPr lang="tr-TR" sz="1600" b="1" dirty="0" smtClean="0">
                <a:latin typeface="Arial Black" panose="020B0A04020102020204" pitchFamily="34" charset="0"/>
              </a:rPr>
              <a:t> TABAN PUAN: 446,138</a:t>
            </a:r>
          </a:p>
          <a:p>
            <a:pPr algn="ctr"/>
            <a:r>
              <a:rPr lang="tr-TR" sz="1600" b="1" dirty="0" smtClean="0">
                <a:latin typeface="Arial Black" panose="020B0A04020102020204" pitchFamily="34" charset="0"/>
              </a:rPr>
              <a:t>BAŞARI SIRASI: 23.000</a:t>
            </a:r>
            <a:endParaRPr lang="tr-TR" sz="1600" b="1" dirty="0">
              <a:latin typeface="Arial Black" panose="020B0A04020102020204" pitchFamily="34" charset="0"/>
            </a:endParaRPr>
          </a:p>
        </p:txBody>
      </p:sp>
      <p:sp>
        <p:nvSpPr>
          <p:cNvPr id="17" name="Metin kutusu 16"/>
          <p:cNvSpPr txBox="1"/>
          <p:nvPr/>
        </p:nvSpPr>
        <p:spPr>
          <a:xfrm>
            <a:off x="7200230" y="10768742"/>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AĞRI İBRAHİM ÇEÇEN ÜNİV</a:t>
            </a: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PUAN:418,289</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37.900</a:t>
            </a:r>
            <a:endParaRPr lang="tr-TR" sz="1600" b="1" dirty="0">
              <a:latin typeface="Arial Black" panose="020B0A04020102020204" pitchFamily="34" charset="0"/>
            </a:endParaRPr>
          </a:p>
        </p:txBody>
      </p:sp>
      <p:sp>
        <p:nvSpPr>
          <p:cNvPr id="18" name="Dikdörtgen 17"/>
          <p:cNvSpPr/>
          <p:nvPr/>
        </p:nvSpPr>
        <p:spPr>
          <a:xfrm>
            <a:off x="2020232" y="4714739"/>
            <a:ext cx="1375698" cy="646331"/>
          </a:xfrm>
          <a:prstGeom prst="rect">
            <a:avLst/>
          </a:prstGeom>
        </p:spPr>
        <p:txBody>
          <a:bodyPr wrap="none">
            <a:spAutoFit/>
          </a:bodyPr>
          <a:lstStyle/>
          <a:p>
            <a:r>
              <a:rPr lang="tr-TR" sz="3600" b="1" dirty="0" smtClean="0">
                <a:latin typeface="Top Secret" panose="02000800000000000000" pitchFamily="2" charset="0"/>
              </a:rPr>
              <a:t>2.036</a:t>
            </a:r>
            <a:endParaRPr lang="tr-TR" sz="4800" b="1" dirty="0">
              <a:latin typeface="Top Secret" panose="02000800000000000000" pitchFamily="2" charset="0"/>
            </a:endParaRPr>
          </a:p>
        </p:txBody>
      </p:sp>
      <p:sp>
        <p:nvSpPr>
          <p:cNvPr id="19" name="Dikdörtgen 18"/>
          <p:cNvSpPr/>
          <p:nvPr/>
        </p:nvSpPr>
        <p:spPr>
          <a:xfrm>
            <a:off x="2014668" y="5765364"/>
            <a:ext cx="1359668" cy="646331"/>
          </a:xfrm>
          <a:prstGeom prst="rect">
            <a:avLst/>
          </a:prstGeom>
        </p:spPr>
        <p:txBody>
          <a:bodyPr wrap="none">
            <a:spAutoFit/>
          </a:bodyPr>
          <a:lstStyle/>
          <a:p>
            <a:r>
              <a:rPr lang="tr-TR" sz="3600" b="1" dirty="0" smtClean="0">
                <a:latin typeface="Top Secret" panose="02000800000000000000" pitchFamily="2" charset="0"/>
              </a:rPr>
              <a:t>2.296</a:t>
            </a:r>
            <a:endParaRPr lang="tr-TR" sz="4800" b="1" dirty="0">
              <a:latin typeface="Top Secret" panose="02000800000000000000" pitchFamily="2" charset="0"/>
            </a:endParaRPr>
          </a:p>
        </p:txBody>
      </p:sp>
      <p:sp>
        <p:nvSpPr>
          <p:cNvPr id="20" name="Dikdörtgen 19"/>
          <p:cNvSpPr/>
          <p:nvPr/>
        </p:nvSpPr>
        <p:spPr>
          <a:xfrm>
            <a:off x="2116484" y="8171547"/>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599" y="2497647"/>
            <a:ext cx="6641433" cy="6863417"/>
          </a:xfrm>
          <a:prstGeom prst="rect">
            <a:avLst/>
          </a:prstGeom>
          <a:noFill/>
        </p:spPr>
        <p:txBody>
          <a:bodyPr wrap="square" rtlCol="0">
            <a:spAutoFit/>
          </a:bodyPr>
          <a:lstStyle/>
          <a:p>
            <a:r>
              <a:rPr lang="tr-TR" b="1" u="sng" dirty="0" smtClean="0">
                <a:solidFill>
                  <a:srgbClr val="FF0000"/>
                </a:solidFill>
                <a:latin typeface="Arial Black" panose="020B0A04020102020204" pitchFamily="34" charset="0"/>
              </a:rPr>
              <a:t>PROGRAMIN AMACI: </a:t>
            </a:r>
          </a:p>
          <a:p>
            <a:r>
              <a:rPr lang="tr-TR" sz="2000" b="1" dirty="0" smtClean="0">
                <a:solidFill>
                  <a:schemeClr val="bg1"/>
                </a:solidFill>
              </a:rPr>
              <a:t> </a:t>
            </a:r>
            <a:endParaRPr lang="tr-TR" b="1" dirty="0" smtClean="0">
              <a:solidFill>
                <a:schemeClr val="bg1"/>
              </a:solidFill>
            </a:endParaRPr>
          </a:p>
          <a:p>
            <a:r>
              <a:rPr lang="tr-TR" b="1" dirty="0">
                <a:solidFill>
                  <a:schemeClr val="bg1"/>
                </a:solidFill>
              </a:rPr>
              <a:t> </a:t>
            </a:r>
            <a:r>
              <a:rPr lang="tr-TR" b="1" dirty="0" smtClean="0">
                <a:solidFill>
                  <a:schemeClr val="bg1"/>
                </a:solidFill>
              </a:rPr>
              <a:t> </a:t>
            </a:r>
            <a:r>
              <a:rPr lang="tr-TR" b="1" dirty="0">
                <a:solidFill>
                  <a:schemeClr val="bg1"/>
                </a:solidFill>
              </a:rPr>
              <a:t>Eczacılık programında, sentetik, yarı sentetik veya biyolojik kökenli ilaç hammaddelerinin elde edilmesi, fiziksel, kimyasal ve biyolojik özelliklerinin incelenmesi, değerlendirilmesi, kaliteli ilaç üretimi ve ilaçların saklanması, kullanılması gibi konularda eğitim ve araştırma yapar.</a:t>
            </a:r>
          </a:p>
          <a:p>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GEREKEN NİTELİKLER: </a:t>
            </a:r>
          </a:p>
          <a:p>
            <a:endParaRPr lang="tr-TR" sz="2000" b="1" dirty="0" smtClean="0">
              <a:solidFill>
                <a:schemeClr val="bg1"/>
              </a:solidFill>
            </a:endParaRPr>
          </a:p>
          <a:p>
            <a:r>
              <a:rPr lang="tr-TR" sz="2000" b="1" dirty="0">
                <a:solidFill>
                  <a:schemeClr val="bg1"/>
                </a:solidFill>
              </a:rPr>
              <a:t> </a:t>
            </a:r>
            <a:r>
              <a:rPr lang="tr-TR" sz="2000" b="1" dirty="0" smtClean="0">
                <a:solidFill>
                  <a:schemeClr val="bg1"/>
                </a:solidFill>
              </a:rPr>
              <a:t>  </a:t>
            </a:r>
            <a:r>
              <a:rPr lang="tr-TR" b="1" dirty="0">
                <a:solidFill>
                  <a:schemeClr val="bg1"/>
                </a:solidFill>
              </a:rPr>
              <a:t>Eczacılık programına girebilmek ve bu fakültede başarılı olabilmek için normalin üstünde akademik yeteneğe ve bilimsel meraka sahip olmak, fen bilimlerine ve özellikle kimyaya ilgi duymak gerekir.</a:t>
            </a:r>
          </a:p>
          <a:p>
            <a:endParaRPr lang="tr-TR" b="1" u="sng" dirty="0" smtClean="0">
              <a:solidFill>
                <a:srgbClr val="FF0000"/>
              </a:solidFill>
              <a:latin typeface="Arial Black" panose="020B0A04020102020204" pitchFamily="34" charset="0"/>
            </a:endParaRPr>
          </a:p>
          <a:p>
            <a:r>
              <a:rPr lang="tr-TR" b="1" u="sng" dirty="0" smtClean="0">
                <a:solidFill>
                  <a:srgbClr val="FF0000"/>
                </a:solidFill>
                <a:latin typeface="Arial Black" panose="020B0A04020102020204" pitchFamily="34" charset="0"/>
              </a:rPr>
              <a:t>ÇALIŞMA ALANLARI:</a:t>
            </a:r>
          </a:p>
          <a:p>
            <a:r>
              <a:rPr lang="tr-TR" b="1" dirty="0">
                <a:solidFill>
                  <a:schemeClr val="bg1"/>
                </a:solidFill>
              </a:rPr>
              <a:t> </a:t>
            </a:r>
            <a:endParaRPr lang="tr-TR" b="1" dirty="0" smtClean="0">
              <a:solidFill>
                <a:schemeClr val="bg1"/>
              </a:solidFill>
            </a:endParaRPr>
          </a:p>
          <a:p>
            <a:r>
              <a:rPr lang="tr-TR" sz="2000" b="1" dirty="0">
                <a:solidFill>
                  <a:schemeClr val="bg1"/>
                </a:solidFill>
              </a:rPr>
              <a:t> </a:t>
            </a:r>
            <a:r>
              <a:rPr lang="tr-TR" sz="2000" b="1" dirty="0" smtClean="0">
                <a:solidFill>
                  <a:schemeClr val="bg1"/>
                </a:solidFill>
              </a:rPr>
              <a:t>  </a:t>
            </a:r>
            <a:r>
              <a:rPr lang="tr-TR" b="1" dirty="0" smtClean="0">
                <a:solidFill>
                  <a:schemeClr val="bg1"/>
                </a:solidFill>
              </a:rPr>
              <a:t>Eczacıların çoğunluğu kendilerine veya başkalarına ait eczanelerde, bir kısmı ise hastanelerin eczanelerinde sorumlu eczacı olarak, bazıları laboratuvarlarda, ilaç endüstrisinde araştırmacı veya ilaç tanıtıcısı olarak çalışırlar, küçük bir kısmı ise eğitim ile uğraşırlar. Eczacılık fakültesi mezunlarının kamu kuruluşlarında iş bulma olanağı son yıllarda çok azalmış görünmektedir. Serbest eczacı olmak isteyenler için de eczane açacakları bölge ya da şehir önem kazanmaktadır. Büyük kentlerde ihtiyaçtan fazla eczane vardır.</a:t>
            </a:r>
            <a:endParaRPr lang="tr-TR" sz="2000" b="1" dirty="0">
              <a:solidFill>
                <a:schemeClr val="bg1"/>
              </a:solidFill>
            </a:endParaRPr>
          </a:p>
        </p:txBody>
      </p:sp>
      <p:sp>
        <p:nvSpPr>
          <p:cNvPr id="16" name="Dikdörtgen 15"/>
          <p:cNvSpPr/>
          <p:nvPr/>
        </p:nvSpPr>
        <p:spPr>
          <a:xfrm>
            <a:off x="2116484" y="10457232"/>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sp>
        <p:nvSpPr>
          <p:cNvPr id="22" name="Dikdörtgen 21"/>
          <p:cNvSpPr/>
          <p:nvPr/>
        </p:nvSpPr>
        <p:spPr>
          <a:xfrm>
            <a:off x="2116484" y="9361064"/>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375911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3" y="258897"/>
            <a:ext cx="5406189" cy="1754326"/>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ELEKTRIK ELEKTRONIK MUHENDISLIGI</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07938" y="3544867"/>
            <a:ext cx="1566454" cy="646331"/>
          </a:xfrm>
          <a:prstGeom prst="rect">
            <a:avLst/>
          </a:prstGeom>
        </p:spPr>
        <p:txBody>
          <a:bodyPr wrap="none">
            <a:spAutoFit/>
          </a:bodyPr>
          <a:lstStyle/>
          <a:p>
            <a:r>
              <a:rPr lang="tr-TR" sz="3600" b="1" dirty="0" smtClean="0">
                <a:latin typeface="Top Secret" panose="02000800000000000000" pitchFamily="2" charset="0"/>
              </a:rPr>
              <a:t>10.036</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657599" y="1079056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532,023</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529</a:t>
            </a:r>
            <a:endParaRPr lang="tr-TR" sz="1600" b="1" dirty="0">
              <a:latin typeface="Arial Black" panose="020B0A04020102020204" pitchFamily="34" charset="0"/>
            </a:endParaRPr>
          </a:p>
        </p:txBody>
      </p:sp>
      <p:sp>
        <p:nvSpPr>
          <p:cNvPr id="17" name="Metin kutusu 16"/>
          <p:cNvSpPr txBox="1"/>
          <p:nvPr/>
        </p:nvSpPr>
        <p:spPr>
          <a:xfrm>
            <a:off x="7200230" y="10688532"/>
            <a:ext cx="3481137" cy="1077218"/>
          </a:xfrm>
          <a:prstGeom prst="rect">
            <a:avLst/>
          </a:prstGeom>
          <a:noFill/>
        </p:spPr>
        <p:txBody>
          <a:bodyPr wrap="square" rtlCol="0">
            <a:spAutoFit/>
          </a:bodyPr>
          <a:lstStyle/>
          <a:p>
            <a:pPr algn="ctr"/>
            <a:r>
              <a:rPr lang="tr-TR" sz="1600" b="1" dirty="0" smtClean="0">
                <a:latin typeface="Arial Black" panose="020B0A04020102020204" pitchFamily="34" charset="0"/>
              </a:rPr>
              <a:t>TUNCELİ ÜNİVERSİTESİ</a:t>
            </a:r>
          </a:p>
          <a:p>
            <a:pPr algn="ctr"/>
            <a:r>
              <a:rPr lang="tr-TR" sz="1600" b="1" dirty="0">
                <a:latin typeface="Arial Black" panose="020B0A04020102020204" pitchFamily="34" charset="0"/>
              </a:rPr>
              <a:t>KONTENJAN DOLMADIĞI İÇİN TABAN PUAN OLUŞMAMIŞ</a:t>
            </a:r>
            <a:endParaRPr lang="tr-TR" b="1" dirty="0">
              <a:latin typeface="Arial Black" panose="020B0A04020102020204" pitchFamily="34" charset="0"/>
            </a:endParaRPr>
          </a:p>
        </p:txBody>
      </p:sp>
      <p:sp>
        <p:nvSpPr>
          <p:cNvPr id="18" name="Dikdörtgen 17"/>
          <p:cNvSpPr/>
          <p:nvPr/>
        </p:nvSpPr>
        <p:spPr>
          <a:xfrm>
            <a:off x="1875854" y="4714739"/>
            <a:ext cx="1566454" cy="646331"/>
          </a:xfrm>
          <a:prstGeom prst="rect">
            <a:avLst/>
          </a:prstGeom>
        </p:spPr>
        <p:txBody>
          <a:bodyPr wrap="none">
            <a:spAutoFit/>
          </a:bodyPr>
          <a:lstStyle/>
          <a:p>
            <a:r>
              <a:rPr lang="tr-TR" sz="3600" b="1" dirty="0" smtClean="0">
                <a:latin typeface="Top Secret" panose="02000800000000000000" pitchFamily="2" charset="0"/>
              </a:rPr>
              <a:t>10.063</a:t>
            </a:r>
            <a:endParaRPr lang="tr-TR" sz="4800" b="1" dirty="0">
              <a:latin typeface="Top Secret" panose="02000800000000000000" pitchFamily="2" charset="0"/>
            </a:endParaRPr>
          </a:p>
        </p:txBody>
      </p:sp>
      <p:sp>
        <p:nvSpPr>
          <p:cNvPr id="19" name="Dikdörtgen 18"/>
          <p:cNvSpPr/>
          <p:nvPr/>
        </p:nvSpPr>
        <p:spPr>
          <a:xfrm>
            <a:off x="1934458" y="5765364"/>
            <a:ext cx="1433406" cy="646331"/>
          </a:xfrm>
          <a:prstGeom prst="rect">
            <a:avLst/>
          </a:prstGeom>
        </p:spPr>
        <p:txBody>
          <a:bodyPr wrap="none">
            <a:spAutoFit/>
          </a:bodyPr>
          <a:lstStyle/>
          <a:p>
            <a:r>
              <a:rPr lang="tr-TR" sz="3600" b="1" dirty="0" smtClean="0">
                <a:latin typeface="Top Secret" panose="02000800000000000000" pitchFamily="2" charset="0"/>
              </a:rPr>
              <a:t>10.561</a:t>
            </a:r>
            <a:endParaRPr lang="tr-TR" sz="4800" b="1" dirty="0">
              <a:latin typeface="Top Secret" panose="02000800000000000000" pitchFamily="2" charset="0"/>
            </a:endParaRPr>
          </a:p>
        </p:txBody>
      </p:sp>
      <p:sp>
        <p:nvSpPr>
          <p:cNvPr id="20" name="Dikdörtgen 19"/>
          <p:cNvSpPr/>
          <p:nvPr/>
        </p:nvSpPr>
        <p:spPr>
          <a:xfrm>
            <a:off x="1827728" y="8171547"/>
            <a:ext cx="161935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84.823</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599" y="2433476"/>
            <a:ext cx="6641433" cy="6432530"/>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sz="2000" b="1" dirty="0" smtClean="0">
                <a:solidFill>
                  <a:schemeClr val="bg1"/>
                </a:solidFill>
              </a:rPr>
              <a:t>Elektrik-elektronik mühendisliğinin amacı, kuvvetli (elektrik) ve zayıf (elektronik) akımlarla çalışan alet ve sistemlerin yapımı, geliştirilmesi, elektrik üretimi, iletimi, dağıtımı ve sistemin bakımıyla ilgili eğitim ve araştırma yapmaktır.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sz="2000" b="1" dirty="0">
                <a:solidFill>
                  <a:schemeClr val="bg1"/>
                </a:solidFill>
              </a:rPr>
              <a:t>Elektrik ve elektronik alanında çalışmak isteyenlerin üstün akademik yeteneğe sahip, matematik, fizik, kimya ve ekonomiye ilgili ve yetenekli, dikkatli ve yaratıcı kimseler olmaları gereklidir.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sz="2400" b="1" dirty="0">
                <a:solidFill>
                  <a:schemeClr val="bg1"/>
                </a:solidFill>
              </a:rPr>
              <a:t> </a:t>
            </a:r>
            <a:r>
              <a:rPr lang="tr-TR" sz="2400" b="1" dirty="0" smtClean="0">
                <a:solidFill>
                  <a:schemeClr val="bg1"/>
                </a:solidFill>
              </a:rPr>
              <a:t>  </a:t>
            </a:r>
            <a:r>
              <a:rPr lang="tr-TR" sz="2000" b="1" dirty="0">
                <a:solidFill>
                  <a:schemeClr val="bg1"/>
                </a:solidFill>
              </a:rPr>
              <a:t>Elektrik-elektronik mühendislerinin büyük bir kısmı PTT, TRT gibi kamu kuruluşlarında, bir kısmı özel sektörde ya da serbest çalışmaktadırlar. Ülkemizde elektrik-elektronik mühendislerine duyulan gereksinme çok fazladır.</a:t>
            </a:r>
            <a:endParaRPr lang="tr-TR" sz="2400" b="1" dirty="0">
              <a:solidFill>
                <a:schemeClr val="bg1"/>
              </a:solidFill>
            </a:endParaRPr>
          </a:p>
        </p:txBody>
      </p:sp>
      <p:sp>
        <p:nvSpPr>
          <p:cNvPr id="16" name="Dikdörtgen 15"/>
          <p:cNvSpPr/>
          <p:nvPr/>
        </p:nvSpPr>
        <p:spPr>
          <a:xfrm>
            <a:off x="1891896" y="10457232"/>
            <a:ext cx="1511952"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86.673</a:t>
            </a:r>
            <a:endParaRPr lang="tr-TR" sz="2400" b="1" dirty="0">
              <a:latin typeface="Agent Orange" panose="00000400000000000000" pitchFamily="2" charset="0"/>
              <a:cs typeface="Agent Orange" panose="00000400000000000000" pitchFamily="2" charset="0"/>
            </a:endParaRPr>
          </a:p>
        </p:txBody>
      </p:sp>
      <p:sp>
        <p:nvSpPr>
          <p:cNvPr id="22" name="Dikdörtgen 21"/>
          <p:cNvSpPr/>
          <p:nvPr/>
        </p:nvSpPr>
        <p:spPr>
          <a:xfrm>
            <a:off x="1875854" y="9361064"/>
            <a:ext cx="1579278"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87.150</a:t>
            </a:r>
            <a:endParaRPr lang="tr-TR" sz="24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022071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298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3" y="258897"/>
            <a:ext cx="5406189" cy="1754326"/>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ELEKTRONIK HABERLESME MÜHENDISLIGI</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84431" y="3543096"/>
            <a:ext cx="962123" cy="646331"/>
          </a:xfrm>
          <a:prstGeom prst="rect">
            <a:avLst/>
          </a:prstGeom>
        </p:spPr>
        <p:txBody>
          <a:bodyPr wrap="none">
            <a:spAutoFit/>
          </a:bodyPr>
          <a:lstStyle/>
          <a:p>
            <a:r>
              <a:rPr lang="tr-TR" sz="3600" b="1" dirty="0" smtClean="0">
                <a:latin typeface="Top Secret" panose="02000800000000000000" pitchFamily="2" charset="0"/>
              </a:rPr>
              <a:t>952</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670967" y="10800826"/>
            <a:ext cx="3481137" cy="769441"/>
          </a:xfrm>
          <a:prstGeom prst="rect">
            <a:avLst/>
          </a:prstGeom>
          <a:noFill/>
        </p:spPr>
        <p:txBody>
          <a:bodyPr wrap="square" rtlCol="0">
            <a:spAutoFit/>
          </a:bodyPr>
          <a:lstStyle/>
          <a:p>
            <a:pPr algn="ctr"/>
            <a:r>
              <a:rPr lang="tr-TR" sz="1200" b="1" dirty="0" smtClean="0">
                <a:latin typeface="Arial Black" panose="020B0A04020102020204" pitchFamily="34" charset="0"/>
              </a:rPr>
              <a:t>İSTANBUL TEKNİK ÜNİVERSİTESİ</a:t>
            </a: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496,594</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5.300</a:t>
            </a:r>
            <a:endParaRPr lang="tr-TR" sz="1600" b="1" dirty="0">
              <a:latin typeface="Arial Black" panose="020B0A04020102020204" pitchFamily="34" charset="0"/>
            </a:endParaRPr>
          </a:p>
        </p:txBody>
      </p:sp>
      <p:sp>
        <p:nvSpPr>
          <p:cNvPr id="17" name="Metin kutusu 16"/>
          <p:cNvSpPr txBox="1"/>
          <p:nvPr/>
        </p:nvSpPr>
        <p:spPr>
          <a:xfrm>
            <a:off x="7200230" y="10768742"/>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NAMIK KEMAL ÜNİV</a:t>
            </a:r>
          </a:p>
          <a:p>
            <a:pPr algn="ctr"/>
            <a:r>
              <a:rPr lang="tr-TR" sz="1600" b="1" dirty="0" smtClean="0">
                <a:latin typeface="Arial Black" panose="020B0A04020102020204" pitchFamily="34" charset="0"/>
              </a:rPr>
              <a:t>TABAN PUAN:273,833</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BAŞARI SIRASI: 175.000</a:t>
            </a:r>
            <a:endParaRPr lang="tr-TR" sz="1600" b="1" dirty="0">
              <a:latin typeface="Arial Black" panose="020B0A04020102020204" pitchFamily="34" charset="0"/>
            </a:endParaRPr>
          </a:p>
        </p:txBody>
      </p:sp>
      <p:sp>
        <p:nvSpPr>
          <p:cNvPr id="18" name="Dikdörtgen 17"/>
          <p:cNvSpPr/>
          <p:nvPr/>
        </p:nvSpPr>
        <p:spPr>
          <a:xfrm>
            <a:off x="2068358" y="4714739"/>
            <a:ext cx="1277914" cy="646331"/>
          </a:xfrm>
          <a:prstGeom prst="rect">
            <a:avLst/>
          </a:prstGeom>
        </p:spPr>
        <p:txBody>
          <a:bodyPr wrap="none">
            <a:spAutoFit/>
          </a:bodyPr>
          <a:lstStyle/>
          <a:p>
            <a:r>
              <a:rPr lang="tr-TR" sz="3600" b="1" dirty="0" smtClean="0">
                <a:latin typeface="Top Secret" panose="02000800000000000000" pitchFamily="2" charset="0"/>
              </a:rPr>
              <a:t>1.043</a:t>
            </a:r>
            <a:endParaRPr lang="tr-TR" sz="4800" b="1" dirty="0">
              <a:latin typeface="Top Secret" panose="02000800000000000000" pitchFamily="2" charset="0"/>
            </a:endParaRPr>
          </a:p>
        </p:txBody>
      </p:sp>
      <p:sp>
        <p:nvSpPr>
          <p:cNvPr id="19" name="Dikdörtgen 18"/>
          <p:cNvSpPr/>
          <p:nvPr/>
        </p:nvSpPr>
        <p:spPr>
          <a:xfrm>
            <a:off x="2215834" y="5755562"/>
            <a:ext cx="982961" cy="646331"/>
          </a:xfrm>
          <a:prstGeom prst="rect">
            <a:avLst/>
          </a:prstGeom>
        </p:spPr>
        <p:txBody>
          <a:bodyPr wrap="none">
            <a:spAutoFit/>
          </a:bodyPr>
          <a:lstStyle/>
          <a:p>
            <a:r>
              <a:rPr lang="tr-TR" sz="3600" b="1" dirty="0" smtClean="0">
                <a:latin typeface="Top Secret" panose="02000800000000000000" pitchFamily="2" charset="0"/>
              </a:rPr>
              <a:t>898</a:t>
            </a:r>
            <a:endParaRPr lang="tr-TR" sz="4800" b="1" dirty="0">
              <a:latin typeface="Top Secret" panose="02000800000000000000" pitchFamily="2" charset="0"/>
            </a:endParaRPr>
          </a:p>
        </p:txBody>
      </p:sp>
      <p:sp>
        <p:nvSpPr>
          <p:cNvPr id="20" name="Dikdörtgen 19"/>
          <p:cNvSpPr/>
          <p:nvPr/>
        </p:nvSpPr>
        <p:spPr>
          <a:xfrm>
            <a:off x="1827728" y="8171547"/>
            <a:ext cx="161935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85.801</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599" y="2433476"/>
            <a:ext cx="6641433" cy="5970865"/>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b="1" dirty="0">
                <a:solidFill>
                  <a:schemeClr val="bg1"/>
                </a:solidFill>
              </a:rPr>
              <a:t>Elektronik haberleşme mühendisliği programının amacı, telgraf, telefon haberleşmesinden uydu haberleşmesine, ev aletlerinden elektronik tıp cihazları üretimine kadar yayılan çok geniş bir alanda uygulanan her türlü sistemlerin tasarlanıp geliştirmesi konusunda eğitim yapmaktır</a:t>
            </a:r>
            <a:r>
              <a:rPr lang="tr-TR" b="1" dirty="0" smtClean="0">
                <a:solidFill>
                  <a:schemeClr val="bg1"/>
                </a:solidFill>
              </a:rPr>
              <a:t>.</a:t>
            </a:r>
          </a:p>
          <a:p>
            <a:endParaRPr lang="tr-TR" sz="2000" b="1" dirty="0" smtClean="0">
              <a:solidFill>
                <a:schemeClr val="bg1"/>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b="1" dirty="0">
                <a:solidFill>
                  <a:schemeClr val="bg1"/>
                </a:solidFill>
              </a:rPr>
              <a:t>Elektronik haberleşme mühendisliği programına girmek isteyenlerin üstün bir genel akademik yetenek düzeyine sahip, fiziğe, özellikle elektrik konularına ilgili, göz-el koordinasyonu yeteneği yüksek, yaratıcı kişiler olmaları beklenir</a:t>
            </a:r>
            <a:r>
              <a:rPr lang="tr-TR" b="1" dirty="0" smtClean="0">
                <a:solidFill>
                  <a:schemeClr val="bg1"/>
                </a:solidFill>
              </a:rPr>
              <a:t>.</a:t>
            </a:r>
          </a:p>
          <a:p>
            <a:endParaRPr lang="tr-TR"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b="1" dirty="0">
                <a:solidFill>
                  <a:schemeClr val="bg1"/>
                </a:solidFill>
              </a:rPr>
              <a:t>Elektronik haberleşme mühendisleri PTT, TRT, Aselsan, THY, ALARKO gibi resmi ve özel kuruluşlarda, tıp elektroniği ile ilgili firmalarda, bilgisayar sektöründe görev alabilirler.</a:t>
            </a:r>
            <a:endParaRPr lang="tr-TR" sz="2400" b="1" dirty="0">
              <a:solidFill>
                <a:schemeClr val="bg1"/>
              </a:solidFill>
            </a:endParaRPr>
          </a:p>
        </p:txBody>
      </p:sp>
      <p:sp>
        <p:nvSpPr>
          <p:cNvPr id="16" name="Dikdörtgen 15"/>
          <p:cNvSpPr/>
          <p:nvPr/>
        </p:nvSpPr>
        <p:spPr>
          <a:xfrm>
            <a:off x="1843770" y="10473274"/>
            <a:ext cx="165141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88.059</a:t>
            </a:r>
            <a:endParaRPr lang="tr-TR" sz="2400" b="1" dirty="0">
              <a:latin typeface="Agent Orange" panose="00000400000000000000" pitchFamily="2" charset="0"/>
              <a:cs typeface="Agent Orange" panose="00000400000000000000" pitchFamily="2" charset="0"/>
            </a:endParaRPr>
          </a:p>
        </p:txBody>
      </p:sp>
      <p:sp>
        <p:nvSpPr>
          <p:cNvPr id="22" name="Dikdörtgen 21"/>
          <p:cNvSpPr/>
          <p:nvPr/>
        </p:nvSpPr>
        <p:spPr>
          <a:xfrm>
            <a:off x="1875854" y="9361064"/>
            <a:ext cx="155042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88.189</a:t>
            </a:r>
            <a:endParaRPr lang="tr-TR" sz="24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950173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3" y="604374"/>
            <a:ext cx="5406189" cy="1200329"/>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ENDUSTRI MÜHENDISLIGI</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10670" y="3544965"/>
            <a:ext cx="1236236" cy="646331"/>
          </a:xfrm>
          <a:prstGeom prst="rect">
            <a:avLst/>
          </a:prstGeom>
        </p:spPr>
        <p:txBody>
          <a:bodyPr wrap="none">
            <a:spAutoFit/>
          </a:bodyPr>
          <a:lstStyle/>
          <a:p>
            <a:r>
              <a:rPr lang="tr-TR" sz="3600" b="1" dirty="0" smtClean="0">
                <a:latin typeface="Top Secret" panose="02000800000000000000" pitchFamily="2" charset="0"/>
              </a:rPr>
              <a:t>5.881</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670967" y="1080082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525,422</a:t>
            </a:r>
          </a:p>
          <a:p>
            <a:pPr algn="ctr"/>
            <a:r>
              <a:rPr lang="tr-TR" sz="1600" b="1" dirty="0" smtClean="0">
                <a:latin typeface="Arial Black" panose="020B0A04020102020204" pitchFamily="34" charset="0"/>
              </a:rPr>
              <a:t>BAŞARI SIRASI: 1.010</a:t>
            </a:r>
            <a:endParaRPr lang="tr-TR" sz="1600" b="1" dirty="0">
              <a:latin typeface="Arial Black" panose="020B0A04020102020204" pitchFamily="34" charset="0"/>
            </a:endParaRPr>
          </a:p>
        </p:txBody>
      </p:sp>
      <p:sp>
        <p:nvSpPr>
          <p:cNvPr id="17" name="Metin kutusu 16"/>
          <p:cNvSpPr txBox="1"/>
          <p:nvPr/>
        </p:nvSpPr>
        <p:spPr>
          <a:xfrm>
            <a:off x="7216272" y="10676511"/>
            <a:ext cx="3481137" cy="1077218"/>
          </a:xfrm>
          <a:prstGeom prst="rect">
            <a:avLst/>
          </a:prstGeom>
          <a:noFill/>
        </p:spPr>
        <p:txBody>
          <a:bodyPr wrap="square" rtlCol="0">
            <a:spAutoFit/>
          </a:bodyPr>
          <a:lstStyle/>
          <a:p>
            <a:pPr algn="ctr"/>
            <a:r>
              <a:rPr lang="tr-TR" sz="1600" b="1" dirty="0" smtClean="0">
                <a:latin typeface="Arial Black" panose="020B0A04020102020204" pitchFamily="34" charset="0"/>
              </a:rPr>
              <a:t>BAYBURT ÜNİVERSİTESİ</a:t>
            </a:r>
          </a:p>
          <a:p>
            <a:pPr algn="ctr"/>
            <a:r>
              <a:rPr lang="tr-TR" sz="1600" b="1" dirty="0">
                <a:latin typeface="Arial Black" panose="020B0A04020102020204" pitchFamily="34" charset="0"/>
              </a:rPr>
              <a:t>KONTENJAN DOLMADIĞI İÇİN TABAN PUAN OLUŞMAMIŞ</a:t>
            </a:r>
          </a:p>
        </p:txBody>
      </p:sp>
      <p:sp>
        <p:nvSpPr>
          <p:cNvPr id="18" name="Dikdörtgen 17"/>
          <p:cNvSpPr/>
          <p:nvPr/>
        </p:nvSpPr>
        <p:spPr>
          <a:xfrm>
            <a:off x="2052316" y="4714739"/>
            <a:ext cx="1293944" cy="646331"/>
          </a:xfrm>
          <a:prstGeom prst="rect">
            <a:avLst/>
          </a:prstGeom>
        </p:spPr>
        <p:txBody>
          <a:bodyPr wrap="none">
            <a:spAutoFit/>
          </a:bodyPr>
          <a:lstStyle/>
          <a:p>
            <a:r>
              <a:rPr lang="tr-TR" sz="3600" b="1" dirty="0" smtClean="0">
                <a:latin typeface="Top Secret" panose="02000800000000000000" pitchFamily="2" charset="0"/>
              </a:rPr>
              <a:t>6.014</a:t>
            </a:r>
            <a:endParaRPr lang="tr-TR" sz="4800" b="1" dirty="0">
              <a:latin typeface="Top Secret" panose="02000800000000000000" pitchFamily="2" charset="0"/>
            </a:endParaRPr>
          </a:p>
        </p:txBody>
      </p:sp>
      <p:sp>
        <p:nvSpPr>
          <p:cNvPr id="19" name="Dikdörtgen 18"/>
          <p:cNvSpPr/>
          <p:nvPr/>
        </p:nvSpPr>
        <p:spPr>
          <a:xfrm>
            <a:off x="2055414" y="5755562"/>
            <a:ext cx="1353256" cy="646331"/>
          </a:xfrm>
          <a:prstGeom prst="rect">
            <a:avLst/>
          </a:prstGeom>
        </p:spPr>
        <p:txBody>
          <a:bodyPr wrap="none">
            <a:spAutoFit/>
          </a:bodyPr>
          <a:lstStyle/>
          <a:p>
            <a:r>
              <a:rPr lang="tr-TR" sz="3600" b="1" dirty="0" smtClean="0">
                <a:latin typeface="Top Secret" panose="02000800000000000000" pitchFamily="2" charset="0"/>
              </a:rPr>
              <a:t>6.538</a:t>
            </a:r>
            <a:endParaRPr lang="tr-TR" sz="4800" b="1" dirty="0">
              <a:latin typeface="Top Secret" panose="02000800000000000000" pitchFamily="2" charset="0"/>
            </a:endParaRPr>
          </a:p>
        </p:txBody>
      </p:sp>
      <p:sp>
        <p:nvSpPr>
          <p:cNvPr id="20" name="Dikdörtgen 19"/>
          <p:cNvSpPr/>
          <p:nvPr/>
        </p:nvSpPr>
        <p:spPr>
          <a:xfrm>
            <a:off x="1859812" y="8187589"/>
            <a:ext cx="1495922"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85.353</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657599" y="2433476"/>
            <a:ext cx="6641433" cy="6247864"/>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b="1" dirty="0">
                <a:solidFill>
                  <a:schemeClr val="bg1"/>
                </a:solidFill>
              </a:rPr>
              <a:t> Endüstri mühendisliği programı, ürün veya hizmet üreten kuruluşların verimliliğini yükseltmek amacıyla insan, makine ve malzemenin etkili bir şekilde kullanılması için yöntem ve tekniklerin geliştirilmesi ve uygulanması ile ilgili konularda eğitim yapar.</a:t>
            </a:r>
            <a:endParaRPr lang="tr-TR" sz="2000" b="1"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b="1" dirty="0">
                <a:solidFill>
                  <a:schemeClr val="bg1"/>
                </a:solidFill>
              </a:rPr>
              <a:t>Endüstri mühendisliği programında başarılı olabilmek için analitik düşünme yeteneğine sahip ve yaratıcı olmak, mühendisliğe ve sosyal bilimlere ilgi duymak gerekmektedir. Bulunması gerekli diğer önemli nitelikler arasında insanlarla işbirliği yapabilme ve düşünceleri başkalarına aktarabilme gücü sayılabilir</a:t>
            </a:r>
            <a:r>
              <a:rPr lang="tr-TR" b="1" dirty="0" smtClean="0">
                <a:solidFill>
                  <a:schemeClr val="bg1"/>
                </a:solidFill>
              </a:rPr>
              <a:t>.</a:t>
            </a:r>
          </a:p>
          <a:p>
            <a:endParaRPr lang="tr-TR" b="1" u="sng" dirty="0" smtClean="0">
              <a:solidFill>
                <a:schemeClr val="bg1"/>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b="1" dirty="0">
                <a:solidFill>
                  <a:schemeClr val="bg1"/>
                </a:solidFill>
              </a:rPr>
              <a:t>Endüstri mühendisleri kamu ve özel sektöre ait fabrikalarda iş bulabilirler. Endüstri mühendisliği ülkemizde gittikçe önemi artan bir mühendislik alanıdır. Gerek kamu sektöründe gerek özel sektörde endüstri mühendislerine ihtiyaç duyulmaktadır.</a:t>
            </a:r>
            <a:endParaRPr lang="tr-TR" sz="2400" b="1" dirty="0">
              <a:solidFill>
                <a:schemeClr val="bg1"/>
              </a:solidFill>
            </a:endParaRPr>
          </a:p>
        </p:txBody>
      </p:sp>
      <p:sp>
        <p:nvSpPr>
          <p:cNvPr id="16" name="Dikdörtgen 15"/>
          <p:cNvSpPr/>
          <p:nvPr/>
        </p:nvSpPr>
        <p:spPr>
          <a:xfrm>
            <a:off x="1843770" y="10473274"/>
            <a:ext cx="165141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88.059</a:t>
            </a:r>
            <a:endParaRPr lang="tr-TR" sz="2400" b="1" dirty="0">
              <a:latin typeface="Agent Orange" panose="00000400000000000000" pitchFamily="2" charset="0"/>
              <a:cs typeface="Agent Orange" panose="00000400000000000000" pitchFamily="2" charset="0"/>
            </a:endParaRPr>
          </a:p>
        </p:txBody>
      </p:sp>
      <p:sp>
        <p:nvSpPr>
          <p:cNvPr id="22" name="Dikdörtgen 21"/>
          <p:cNvSpPr/>
          <p:nvPr/>
        </p:nvSpPr>
        <p:spPr>
          <a:xfrm>
            <a:off x="1859812" y="9377106"/>
            <a:ext cx="155042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88.891</a:t>
            </a:r>
            <a:endParaRPr lang="tr-TR" sz="24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931753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3" y="604374"/>
            <a:ext cx="5406189" cy="646331"/>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FELSEFE</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0" y="3544965"/>
            <a:ext cx="1332416" cy="646331"/>
          </a:xfrm>
          <a:prstGeom prst="rect">
            <a:avLst/>
          </a:prstGeom>
        </p:spPr>
        <p:txBody>
          <a:bodyPr wrap="none">
            <a:spAutoFit/>
          </a:bodyPr>
          <a:lstStyle/>
          <a:p>
            <a:r>
              <a:rPr lang="tr-TR" sz="3600" b="1" dirty="0" smtClean="0">
                <a:latin typeface="Top Secret" panose="02000800000000000000" pitchFamily="2" charset="0"/>
              </a:rPr>
              <a:t>5.267</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 </a:t>
            </a:r>
          </a:p>
          <a:p>
            <a:endParaRPr lang="tr-TR" sz="2000" dirty="0">
              <a:latin typeface="AlleyOop" pitchFamily="2" charset="0"/>
              <a:ea typeface="AlleyOop" pitchFamily="2" charset="0"/>
            </a:endParaRPr>
          </a:p>
        </p:txBody>
      </p:sp>
      <p:sp>
        <p:nvSpPr>
          <p:cNvPr id="15" name="Metin kutusu 14"/>
          <p:cNvSpPr txBox="1"/>
          <p:nvPr/>
        </p:nvSpPr>
        <p:spPr>
          <a:xfrm>
            <a:off x="3670967" y="1080082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455,3489</a:t>
            </a:r>
          </a:p>
          <a:p>
            <a:pPr algn="ctr"/>
            <a:r>
              <a:rPr lang="tr-TR" sz="1600" b="1" dirty="0" smtClean="0">
                <a:latin typeface="Arial Black" panose="020B0A04020102020204" pitchFamily="34" charset="0"/>
              </a:rPr>
              <a:t>BAŞARI SIRASI: 9.310</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GÜMÜŞHANE ÜNİVERSİTESİ</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264,291</a:t>
            </a:r>
          </a:p>
          <a:p>
            <a:pPr algn="ctr"/>
            <a:r>
              <a:rPr lang="tr-TR" sz="1600" b="1" dirty="0" smtClean="0">
                <a:latin typeface="Arial Black" panose="020B0A04020102020204" pitchFamily="34" charset="0"/>
              </a:rPr>
              <a:t>BAŞARI SIRASI: 436.000</a:t>
            </a:r>
          </a:p>
        </p:txBody>
      </p:sp>
      <p:sp>
        <p:nvSpPr>
          <p:cNvPr id="18" name="Dikdörtgen 17"/>
          <p:cNvSpPr/>
          <p:nvPr/>
        </p:nvSpPr>
        <p:spPr>
          <a:xfrm>
            <a:off x="2052316" y="4714739"/>
            <a:ext cx="1327608" cy="646331"/>
          </a:xfrm>
          <a:prstGeom prst="rect">
            <a:avLst/>
          </a:prstGeom>
        </p:spPr>
        <p:txBody>
          <a:bodyPr wrap="none">
            <a:spAutoFit/>
          </a:bodyPr>
          <a:lstStyle/>
          <a:p>
            <a:r>
              <a:rPr lang="tr-TR" sz="3600" b="1" dirty="0" smtClean="0">
                <a:latin typeface="Top Secret" panose="02000800000000000000" pitchFamily="2" charset="0"/>
              </a:rPr>
              <a:t>3.723</a:t>
            </a:r>
            <a:endParaRPr lang="tr-TR" sz="4800" b="1" dirty="0">
              <a:latin typeface="Top Secret" panose="02000800000000000000" pitchFamily="2" charset="0"/>
            </a:endParaRPr>
          </a:p>
        </p:txBody>
      </p:sp>
      <p:sp>
        <p:nvSpPr>
          <p:cNvPr id="19" name="Dikdörtgen 18"/>
          <p:cNvSpPr/>
          <p:nvPr/>
        </p:nvSpPr>
        <p:spPr>
          <a:xfrm>
            <a:off x="2055414" y="5755562"/>
            <a:ext cx="1337226" cy="646331"/>
          </a:xfrm>
          <a:prstGeom prst="rect">
            <a:avLst/>
          </a:prstGeom>
        </p:spPr>
        <p:txBody>
          <a:bodyPr wrap="none">
            <a:spAutoFit/>
          </a:bodyPr>
          <a:lstStyle/>
          <a:p>
            <a:r>
              <a:rPr lang="tr-TR" sz="3600" b="1" dirty="0" smtClean="0">
                <a:latin typeface="Top Secret" panose="02000800000000000000" pitchFamily="2" charset="0"/>
              </a:rPr>
              <a:t>3.885</a:t>
            </a:r>
            <a:endParaRPr lang="tr-TR" sz="4800" b="1" dirty="0">
              <a:latin typeface="Top Secret" panose="02000800000000000000" pitchFamily="2" charset="0"/>
            </a:endParaRPr>
          </a:p>
        </p:txBody>
      </p:sp>
      <p:sp>
        <p:nvSpPr>
          <p:cNvPr id="20" name="Dikdörtgen 19"/>
          <p:cNvSpPr/>
          <p:nvPr/>
        </p:nvSpPr>
        <p:spPr>
          <a:xfrm>
            <a:off x="2240513" y="8239491"/>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248138"/>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b="1" dirty="0">
                <a:solidFill>
                  <a:schemeClr val="bg1"/>
                </a:solidFill>
              </a:rPr>
              <a:t> Felsefe programının amacı, maddenin, bilginin kapsamı ve kaynağı, insanın dünyadaki yeri ve rolü, iyi, doğru ve güzelin ne olduğu gibi problem alanlarında düşünce üretebilecek elemanları yetiştirmek ve bu alanda inceleme, araştırma yapmaktır.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b="1" dirty="0">
                <a:solidFill>
                  <a:schemeClr val="bg1"/>
                </a:solidFill>
              </a:rPr>
              <a:t>Bu bölüme girebilmek için normalin üzerinde bir akademik yeteneğe sahip, temel bilimler ve sosyal bilimler alanında başarılı olmak, soyut konularla uğraşmaktan hoşlanmak ve </a:t>
            </a:r>
            <a:r>
              <a:rPr lang="tr-TR" b="1" dirty="0" smtClean="0">
                <a:solidFill>
                  <a:schemeClr val="bg1"/>
                </a:solidFill>
              </a:rPr>
              <a:t>her şeyden </a:t>
            </a:r>
            <a:r>
              <a:rPr lang="tr-TR" b="1" dirty="0">
                <a:solidFill>
                  <a:schemeClr val="bg1"/>
                </a:solidFill>
              </a:rPr>
              <a:t>önce entelektüel gelişmeyi amaçlamak gerekir.</a:t>
            </a:r>
            <a:endParaRPr lang="tr-TR"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sz="1700" b="1" dirty="0">
                <a:solidFill>
                  <a:schemeClr val="bg1"/>
                </a:solidFill>
              </a:rPr>
              <a:t>Felsefe bölümü mezunları, başta Milli Eğitim Bakanlığı, Kültür Bakanlığı, olmak üzere bakanlıkların eğitim ve kültür ile ilgili birimlerinde, TRT’de üniversitelerde, kamu kuruluşları ile özel kuruluşların eğitim, kültür, insan ilişkileri, planlama ve değerlendirmeyle ilgili birimlerinde değişik kadro </a:t>
            </a:r>
            <a:r>
              <a:rPr lang="tr-TR" sz="1700" b="1" dirty="0" smtClean="0">
                <a:solidFill>
                  <a:schemeClr val="bg1"/>
                </a:solidFill>
              </a:rPr>
              <a:t>unvanları </a:t>
            </a:r>
            <a:r>
              <a:rPr lang="tr-TR" sz="1700" b="1" dirty="0">
                <a:solidFill>
                  <a:schemeClr val="bg1"/>
                </a:solidFill>
              </a:rPr>
              <a:t>ile çalışma imkânı bulmaktadırlar. Öğretmenlik sertifikası olan mezunlar liselerde öğretmenlik yapabilirler. Düşünce üretebilme ve bunları yazılı olarak aktarabilme yeteneği olanlar yazar olarak basında iş bulabilirler; yeteneklerini kanıtlayanların isterlerse akademik çalışmaya yönelme olanakları da vardır.</a:t>
            </a:r>
          </a:p>
        </p:txBody>
      </p:sp>
      <p:sp>
        <p:nvSpPr>
          <p:cNvPr id="14" name="Dikdörtgen 13"/>
          <p:cNvSpPr/>
          <p:nvPr/>
        </p:nvSpPr>
        <p:spPr>
          <a:xfrm>
            <a:off x="2207462" y="9432797"/>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2207462" y="10521447"/>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127361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78129" y="741201"/>
            <a:ext cx="5406189" cy="923330"/>
          </a:xfrm>
          <a:prstGeom prst="rect">
            <a:avLst/>
          </a:prstGeom>
          <a:noFill/>
        </p:spPr>
        <p:txBody>
          <a:bodyPr wrap="square" rtlCol="0">
            <a:spAutoFit/>
          </a:bodyPr>
          <a:lstStyle/>
          <a:p>
            <a:pPr algn="ctr"/>
            <a:r>
              <a:rPr lang="tr-TR" sz="5400" dirty="0" err="1" smtClean="0">
                <a:solidFill>
                  <a:schemeClr val="bg1"/>
                </a:solidFill>
                <a:latin typeface="Planet Benson 2" panose="02000503000000020004" pitchFamily="2" charset="0"/>
                <a:cs typeface="Agent Orange" panose="00000400000000000000" pitchFamily="2" charset="0"/>
              </a:rPr>
              <a:t>fızık</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1470" y="3544965"/>
            <a:ext cx="982961" cy="646331"/>
          </a:xfrm>
          <a:prstGeom prst="rect">
            <a:avLst/>
          </a:prstGeom>
        </p:spPr>
        <p:txBody>
          <a:bodyPr wrap="none">
            <a:spAutoFit/>
          </a:bodyPr>
          <a:lstStyle/>
          <a:p>
            <a:r>
              <a:rPr lang="tr-TR" sz="3600" b="1" dirty="0" smtClean="0">
                <a:latin typeface="Top Secret" panose="02000800000000000000" pitchFamily="2" charset="0"/>
              </a:rPr>
              <a:t>839</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MF-2 </a:t>
            </a:r>
          </a:p>
          <a:p>
            <a:endParaRPr lang="tr-TR" sz="2000" dirty="0">
              <a:latin typeface="AlleyOop" pitchFamily="2" charset="0"/>
              <a:ea typeface="AlleyOop" pitchFamily="2" charset="0"/>
            </a:endParaRPr>
          </a:p>
        </p:txBody>
      </p:sp>
      <p:sp>
        <p:nvSpPr>
          <p:cNvPr id="15" name="Metin kutusu 14"/>
          <p:cNvSpPr txBox="1"/>
          <p:nvPr/>
        </p:nvSpPr>
        <p:spPr>
          <a:xfrm>
            <a:off x="3670967" y="1080082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443,734</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25.200</a:t>
            </a:r>
            <a:endParaRPr lang="tr-TR" sz="1600" b="1" dirty="0">
              <a:latin typeface="Arial Black" panose="020B0A04020102020204" pitchFamily="34" charset="0"/>
            </a:endParaRPr>
          </a:p>
        </p:txBody>
      </p:sp>
      <p:sp>
        <p:nvSpPr>
          <p:cNvPr id="17" name="Metin kutusu 16"/>
          <p:cNvSpPr txBox="1"/>
          <p:nvPr/>
        </p:nvSpPr>
        <p:spPr>
          <a:xfrm>
            <a:off x="7216272" y="10828911"/>
            <a:ext cx="3481137" cy="584775"/>
          </a:xfrm>
          <a:prstGeom prst="rect">
            <a:avLst/>
          </a:prstGeom>
          <a:noFill/>
        </p:spPr>
        <p:txBody>
          <a:bodyPr wrap="square" rtlCol="0">
            <a:spAutoFit/>
          </a:bodyPr>
          <a:lstStyle/>
          <a:p>
            <a:pPr algn="ctr"/>
            <a:r>
              <a:rPr lang="tr-TR" sz="1600" b="1" dirty="0" smtClean="0">
                <a:latin typeface="Arial Black" panose="020B0A04020102020204" pitchFamily="34" charset="0"/>
              </a:rPr>
              <a:t>SELÇUK ÜNİVERSİTESİ</a:t>
            </a:r>
          </a:p>
          <a:p>
            <a:pPr algn="ctr"/>
            <a:r>
              <a:rPr lang="tr-TR" sz="1600" b="1" dirty="0">
                <a:latin typeface="Arial Black" panose="020B0A04020102020204" pitchFamily="34" charset="0"/>
              </a:rPr>
              <a:t>TABAN </a:t>
            </a:r>
            <a:r>
              <a:rPr lang="tr-TR" sz="1600" b="1" dirty="0" smtClean="0">
                <a:latin typeface="Arial Black" panose="020B0A04020102020204" pitchFamily="34" charset="0"/>
              </a:rPr>
              <a:t>PUAN OLUŞMADI.</a:t>
            </a:r>
          </a:p>
        </p:txBody>
      </p:sp>
      <p:sp>
        <p:nvSpPr>
          <p:cNvPr id="18" name="Dikdörtgen 17"/>
          <p:cNvSpPr/>
          <p:nvPr/>
        </p:nvSpPr>
        <p:spPr>
          <a:xfrm>
            <a:off x="2153916" y="4714739"/>
            <a:ext cx="973343" cy="646331"/>
          </a:xfrm>
          <a:prstGeom prst="rect">
            <a:avLst/>
          </a:prstGeom>
        </p:spPr>
        <p:txBody>
          <a:bodyPr wrap="none">
            <a:spAutoFit/>
          </a:bodyPr>
          <a:lstStyle/>
          <a:p>
            <a:r>
              <a:rPr lang="tr-TR" sz="3600" b="1" dirty="0" smtClean="0">
                <a:latin typeface="Top Secret" panose="02000800000000000000" pitchFamily="2" charset="0"/>
              </a:rPr>
              <a:t>536</a:t>
            </a:r>
            <a:endParaRPr lang="tr-TR" sz="4800" b="1" dirty="0">
              <a:latin typeface="Top Secret" panose="02000800000000000000" pitchFamily="2" charset="0"/>
            </a:endParaRPr>
          </a:p>
        </p:txBody>
      </p:sp>
      <p:sp>
        <p:nvSpPr>
          <p:cNvPr id="19" name="Dikdörtgen 18"/>
          <p:cNvSpPr/>
          <p:nvPr/>
        </p:nvSpPr>
        <p:spPr>
          <a:xfrm>
            <a:off x="2258614" y="5755562"/>
            <a:ext cx="846707" cy="646331"/>
          </a:xfrm>
          <a:prstGeom prst="rect">
            <a:avLst/>
          </a:prstGeom>
        </p:spPr>
        <p:txBody>
          <a:bodyPr wrap="none">
            <a:spAutoFit/>
          </a:bodyPr>
          <a:lstStyle/>
          <a:p>
            <a:r>
              <a:rPr lang="tr-TR" sz="3600" b="1" dirty="0" smtClean="0">
                <a:latin typeface="Top Secret" panose="02000800000000000000" pitchFamily="2" charset="0"/>
              </a:rPr>
              <a:t>721</a:t>
            </a:r>
            <a:endParaRPr lang="tr-TR" sz="4800" b="1" dirty="0">
              <a:latin typeface="Top Secret" panose="02000800000000000000" pitchFamily="2" charset="0"/>
            </a:endParaRPr>
          </a:p>
        </p:txBody>
      </p:sp>
      <p:sp>
        <p:nvSpPr>
          <p:cNvPr id="20" name="Dikdörtgen 19"/>
          <p:cNvSpPr/>
          <p:nvPr/>
        </p:nvSpPr>
        <p:spPr>
          <a:xfrm>
            <a:off x="1855602" y="8263023"/>
            <a:ext cx="156164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84.637</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248138"/>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b="1" dirty="0">
                <a:solidFill>
                  <a:schemeClr val="bg1"/>
                </a:solidFill>
              </a:rPr>
              <a:t> Felsefe programının amacı, maddenin, bilginin kapsamı ve kaynağı, insanın dünyadaki yeri ve rolü, iyi, doğru ve güzelin ne olduğu gibi problem alanlarında düşünce üretebilecek elemanları yetiştirmek ve bu alanda inceleme, araştırma yapmaktır.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b="1" dirty="0">
                <a:solidFill>
                  <a:schemeClr val="bg1"/>
                </a:solidFill>
              </a:rPr>
              <a:t>Bu bölüme girebilmek için normalin üzerinde bir akademik yeteneğe sahip, temel bilimler ve sosyal bilimler alanında başarılı olmak, soyut konularla uğraşmaktan hoşlanmak ve </a:t>
            </a:r>
            <a:r>
              <a:rPr lang="tr-TR" b="1" dirty="0" smtClean="0">
                <a:solidFill>
                  <a:schemeClr val="bg1"/>
                </a:solidFill>
              </a:rPr>
              <a:t>her şeyden </a:t>
            </a:r>
            <a:r>
              <a:rPr lang="tr-TR" b="1" dirty="0">
                <a:solidFill>
                  <a:schemeClr val="bg1"/>
                </a:solidFill>
              </a:rPr>
              <a:t>önce entelektüel gelişmeyi amaçlamak gerekir.</a:t>
            </a:r>
            <a:endParaRPr lang="tr-TR"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sz="1700" b="1" dirty="0">
                <a:solidFill>
                  <a:schemeClr val="bg1"/>
                </a:solidFill>
              </a:rPr>
              <a:t>Felsefe bölümü mezunları, başta Milli Eğitim Bakanlığı, Kültür Bakanlığı, olmak üzere bakanlıkların eğitim ve kültür ile ilgili birimlerinde, TRT’de üniversitelerde, kamu kuruluşları ile özel kuruluşların eğitim, kültür, insan ilişkileri, planlama ve değerlendirmeyle ilgili birimlerinde değişik kadro </a:t>
            </a:r>
            <a:r>
              <a:rPr lang="tr-TR" sz="1700" b="1" dirty="0" smtClean="0">
                <a:solidFill>
                  <a:schemeClr val="bg1"/>
                </a:solidFill>
              </a:rPr>
              <a:t>unvanları </a:t>
            </a:r>
            <a:r>
              <a:rPr lang="tr-TR" sz="1700" b="1" dirty="0">
                <a:solidFill>
                  <a:schemeClr val="bg1"/>
                </a:solidFill>
              </a:rPr>
              <a:t>ile çalışma imkânı bulmaktadırlar. Öğretmenlik sertifikası olan mezunlar liselerde öğretmenlik yapabilirler. Düşünce üretebilme ve bunları yazılı olarak aktarabilme yeteneği olanlar yazar olarak basında iş bulabilirler; yeteneklerini kanıtlayanların isterlerse akademik çalışmaya yönelme olanakları da vardır.</a:t>
            </a:r>
          </a:p>
        </p:txBody>
      </p:sp>
      <p:sp>
        <p:nvSpPr>
          <p:cNvPr id="14" name="Dikdörtgen 13"/>
          <p:cNvSpPr/>
          <p:nvPr/>
        </p:nvSpPr>
        <p:spPr>
          <a:xfrm>
            <a:off x="1895678" y="9412456"/>
            <a:ext cx="1521570"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89.593</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909159" y="10430977"/>
            <a:ext cx="154561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91.642</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793607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3" y="604374"/>
            <a:ext cx="5406189" cy="1200329"/>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FIZIK TEDAVI VE REHABILITASYON </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0" y="3544965"/>
            <a:ext cx="1245854" cy="646331"/>
          </a:xfrm>
          <a:prstGeom prst="rect">
            <a:avLst/>
          </a:prstGeom>
        </p:spPr>
        <p:txBody>
          <a:bodyPr wrap="none">
            <a:spAutoFit/>
          </a:bodyPr>
          <a:lstStyle/>
          <a:p>
            <a:r>
              <a:rPr lang="tr-TR" sz="3600" b="1" dirty="0" smtClean="0">
                <a:latin typeface="Top Secret" panose="02000800000000000000" pitchFamily="2" charset="0"/>
              </a:rPr>
              <a:t>1.750</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YGS-2 </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DOKUZ EYLÜL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473,623</a:t>
            </a:r>
          </a:p>
          <a:p>
            <a:pPr algn="ctr"/>
            <a:r>
              <a:rPr lang="tr-TR" sz="1600" b="1" dirty="0" smtClean="0">
                <a:latin typeface="Arial Black" panose="020B0A04020102020204" pitchFamily="34" charset="0"/>
              </a:rPr>
              <a:t>BAŞARI SIRASI: 26.800</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BÜLENT ECEVİT ÜNİV.</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421,964</a:t>
            </a:r>
          </a:p>
          <a:p>
            <a:pPr algn="ctr"/>
            <a:r>
              <a:rPr lang="tr-TR" sz="1600" b="1" dirty="0" smtClean="0">
                <a:latin typeface="Arial Black" panose="020B0A04020102020204" pitchFamily="34" charset="0"/>
              </a:rPr>
              <a:t>BAŞARI SIRASI: 74.800</a:t>
            </a:r>
          </a:p>
        </p:txBody>
      </p:sp>
      <p:sp>
        <p:nvSpPr>
          <p:cNvPr id="18" name="Dikdörtgen 17"/>
          <p:cNvSpPr/>
          <p:nvPr/>
        </p:nvSpPr>
        <p:spPr>
          <a:xfrm>
            <a:off x="2052316" y="4714739"/>
            <a:ext cx="1236236" cy="646331"/>
          </a:xfrm>
          <a:prstGeom prst="rect">
            <a:avLst/>
          </a:prstGeom>
        </p:spPr>
        <p:txBody>
          <a:bodyPr wrap="none">
            <a:spAutoFit/>
          </a:bodyPr>
          <a:lstStyle/>
          <a:p>
            <a:r>
              <a:rPr lang="tr-TR" sz="3600" b="1" dirty="0" smtClean="0">
                <a:latin typeface="Top Secret" panose="02000800000000000000" pitchFamily="2" charset="0"/>
              </a:rPr>
              <a:t>1.835</a:t>
            </a:r>
            <a:endParaRPr lang="tr-TR" sz="4800" b="1" dirty="0">
              <a:latin typeface="Top Secret" panose="02000800000000000000" pitchFamily="2" charset="0"/>
            </a:endParaRPr>
          </a:p>
        </p:txBody>
      </p:sp>
      <p:sp>
        <p:nvSpPr>
          <p:cNvPr id="19" name="Dikdörtgen 18"/>
          <p:cNvSpPr/>
          <p:nvPr/>
        </p:nvSpPr>
        <p:spPr>
          <a:xfrm>
            <a:off x="2055414" y="5755562"/>
            <a:ext cx="1245854" cy="646331"/>
          </a:xfrm>
          <a:prstGeom prst="rect">
            <a:avLst/>
          </a:prstGeom>
        </p:spPr>
        <p:txBody>
          <a:bodyPr wrap="none">
            <a:spAutoFit/>
          </a:bodyPr>
          <a:lstStyle/>
          <a:p>
            <a:r>
              <a:rPr lang="tr-TR" sz="3600" b="1" dirty="0" smtClean="0">
                <a:latin typeface="Top Secret" panose="02000800000000000000" pitchFamily="2" charset="0"/>
              </a:rPr>
              <a:t>1.584</a:t>
            </a:r>
            <a:endParaRPr lang="tr-TR" sz="4800" b="1" dirty="0">
              <a:latin typeface="Top Secret" panose="02000800000000000000" pitchFamily="2" charset="0"/>
            </a:endParaRPr>
          </a:p>
        </p:txBody>
      </p:sp>
      <p:sp>
        <p:nvSpPr>
          <p:cNvPr id="20" name="Dikdörtgen 19"/>
          <p:cNvSpPr/>
          <p:nvPr/>
        </p:nvSpPr>
        <p:spPr>
          <a:xfrm>
            <a:off x="1910313" y="8239491"/>
            <a:ext cx="149271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68.735</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109639"/>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sz="1600" b="1" dirty="0">
                <a:solidFill>
                  <a:schemeClr val="bg1"/>
                </a:solidFill>
              </a:rPr>
              <a:t> Fizik tedavi ve rehabilitasyon programı, doğuştan veya sonradan herhangi bir nedenle sakatlanan ve hekim tarafından tanısı konup tedavisi belirlenen hastalara gerekli fizik tedavi ve rehabilitasyon programını planlayıp uygulayacak sağlık personelini yetiştirir ve bu alanda araştırma yapar.</a:t>
            </a:r>
            <a:endParaRPr lang="tr-TR"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sz="1600" b="1" dirty="0">
                <a:solidFill>
                  <a:schemeClr val="bg1"/>
                </a:solidFill>
              </a:rPr>
              <a:t>Fizik tedavi ve rehabilitasyon programına girebilmek için ortalamanın üzerinde genel akademik yeteneğin yanı sıra, fen derslerinde başarılı olmak gerekir. Ayrıca, fizik tedavi ve rehabilitasyon alanında çalışacak kişiler, tam olarak iyileşemeyecek bir hastaya bazı ihtiyaçlarını karşılaması için yeni beceriler kazandırmak, ona güç vermek ve ailesinin anlayışlı davranmasını sağlamak durumunda oldukları için, sabırlı, hoşgörülü, </a:t>
            </a:r>
            <a:r>
              <a:rPr lang="tr-TR" sz="1600" b="1" dirty="0" smtClean="0">
                <a:solidFill>
                  <a:schemeClr val="bg1"/>
                </a:solidFill>
              </a:rPr>
              <a:t>güler yüzlü </a:t>
            </a:r>
            <a:r>
              <a:rPr lang="tr-TR" sz="1600" b="1" dirty="0">
                <a:solidFill>
                  <a:schemeClr val="bg1"/>
                </a:solidFill>
              </a:rPr>
              <a:t>ve zayıf insanlara yardımdan hoşlanan, sorumluluk sahibi kimseler olmalıdırlar.</a:t>
            </a:r>
            <a:endParaRPr lang="tr-TR"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sz="2000" b="1" dirty="0" smtClean="0">
                <a:solidFill>
                  <a:schemeClr val="bg1"/>
                </a:solidFill>
              </a:rPr>
              <a:t>B</a:t>
            </a:r>
            <a:r>
              <a:rPr lang="tr-TR" sz="1600" b="1" dirty="0" smtClean="0">
                <a:solidFill>
                  <a:schemeClr val="bg1"/>
                </a:solidFill>
              </a:rPr>
              <a:t>ir </a:t>
            </a:r>
            <a:r>
              <a:rPr lang="tr-TR" sz="1600" b="1" dirty="0">
                <a:solidFill>
                  <a:schemeClr val="bg1"/>
                </a:solidFill>
              </a:rPr>
              <a:t>fizyoterapist, tıp ekibinin bir üyesi olarak hastanelerin </a:t>
            </a:r>
            <a:r>
              <a:rPr lang="tr-TR" sz="1600" b="1" dirty="0" smtClean="0">
                <a:solidFill>
                  <a:schemeClr val="bg1"/>
                </a:solidFill>
              </a:rPr>
              <a:t>fizik tedavi, </a:t>
            </a:r>
            <a:r>
              <a:rPr lang="tr-TR" sz="1600" b="1" dirty="0">
                <a:solidFill>
                  <a:schemeClr val="bg1"/>
                </a:solidFill>
              </a:rPr>
              <a:t>ortopedi, nöroloji, yanık, kardiyoloji, pediatri, kadın-doğum kliniklerinde görev yapabilir. Ayrıca büyük kentlerde rehabilitasyon merkezi olan sağlık kuruluşlarında görev alabilir</a:t>
            </a:r>
            <a:r>
              <a:rPr lang="tr-TR" sz="1600" b="1" dirty="0" smtClean="0">
                <a:solidFill>
                  <a:schemeClr val="bg1"/>
                </a:solidFill>
              </a:rPr>
              <a:t>. Fizyoterapist </a:t>
            </a:r>
            <a:r>
              <a:rPr lang="tr-TR" sz="1600" b="1" dirty="0">
                <a:solidFill>
                  <a:schemeClr val="bg1"/>
                </a:solidFill>
              </a:rPr>
              <a:t>bir uzman hekimle özel klinik açarak çalışabilir. Resmi kliniklerde ve rehabilitasyon merkezlerinde çalışan fizyoterapistler Devlet Memurları Yasasına göre maaş alırlar ve sağlık personeline tanınan yan ödemelerden yararlanırlar.</a:t>
            </a:r>
          </a:p>
        </p:txBody>
      </p:sp>
      <p:sp>
        <p:nvSpPr>
          <p:cNvPr id="14" name="Dikdörtgen 13"/>
          <p:cNvSpPr/>
          <p:nvPr/>
        </p:nvSpPr>
        <p:spPr>
          <a:xfrm>
            <a:off x="1928062" y="9381997"/>
            <a:ext cx="1519968"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81.326</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902662" y="10445247"/>
            <a:ext cx="156645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72.110</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741082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3" y="604374"/>
            <a:ext cx="5406189" cy="1200329"/>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FIZIK TEDAVI VE REHABILITASYON </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0" y="3544965"/>
            <a:ext cx="1245854" cy="646331"/>
          </a:xfrm>
          <a:prstGeom prst="rect">
            <a:avLst/>
          </a:prstGeom>
        </p:spPr>
        <p:txBody>
          <a:bodyPr wrap="none">
            <a:spAutoFit/>
          </a:bodyPr>
          <a:lstStyle/>
          <a:p>
            <a:r>
              <a:rPr lang="tr-TR" sz="3600" b="1" dirty="0" smtClean="0">
                <a:latin typeface="Top Secret" panose="02000800000000000000" pitchFamily="2" charset="0"/>
              </a:rPr>
              <a:t>1.750</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MF-3 </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443,084</a:t>
            </a:r>
          </a:p>
          <a:p>
            <a:pPr algn="ctr"/>
            <a:r>
              <a:rPr lang="tr-TR" sz="1600" b="1" dirty="0" smtClean="0">
                <a:latin typeface="Arial Black" panose="020B0A04020102020204" pitchFamily="34" charset="0"/>
              </a:rPr>
              <a:t>BAŞARI SIRASI: 24.500</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KIRIKKALE ÜNİVERSİTESİ</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399,775</a:t>
            </a:r>
          </a:p>
          <a:p>
            <a:pPr algn="ctr"/>
            <a:r>
              <a:rPr lang="tr-TR" sz="1600" b="1" dirty="0" smtClean="0">
                <a:latin typeface="Arial Black" panose="020B0A04020102020204" pitchFamily="34" charset="0"/>
              </a:rPr>
              <a:t>BAŞARI SIRASI: 48.900</a:t>
            </a:r>
          </a:p>
        </p:txBody>
      </p:sp>
      <p:sp>
        <p:nvSpPr>
          <p:cNvPr id="18" name="Dikdörtgen 17"/>
          <p:cNvSpPr/>
          <p:nvPr/>
        </p:nvSpPr>
        <p:spPr>
          <a:xfrm>
            <a:off x="2052316" y="4714739"/>
            <a:ext cx="1236236" cy="646331"/>
          </a:xfrm>
          <a:prstGeom prst="rect">
            <a:avLst/>
          </a:prstGeom>
        </p:spPr>
        <p:txBody>
          <a:bodyPr wrap="none">
            <a:spAutoFit/>
          </a:bodyPr>
          <a:lstStyle/>
          <a:p>
            <a:r>
              <a:rPr lang="tr-TR" sz="3600" b="1" dirty="0" smtClean="0">
                <a:latin typeface="Top Secret" panose="02000800000000000000" pitchFamily="2" charset="0"/>
              </a:rPr>
              <a:t>1.835</a:t>
            </a:r>
            <a:endParaRPr lang="tr-TR" sz="4800" b="1" dirty="0">
              <a:latin typeface="Top Secret" panose="02000800000000000000" pitchFamily="2" charset="0"/>
            </a:endParaRPr>
          </a:p>
        </p:txBody>
      </p:sp>
      <p:sp>
        <p:nvSpPr>
          <p:cNvPr id="19" name="Dikdörtgen 18"/>
          <p:cNvSpPr/>
          <p:nvPr/>
        </p:nvSpPr>
        <p:spPr>
          <a:xfrm>
            <a:off x="2055414" y="5755562"/>
            <a:ext cx="1245854" cy="646331"/>
          </a:xfrm>
          <a:prstGeom prst="rect">
            <a:avLst/>
          </a:prstGeom>
        </p:spPr>
        <p:txBody>
          <a:bodyPr wrap="none">
            <a:spAutoFit/>
          </a:bodyPr>
          <a:lstStyle/>
          <a:p>
            <a:r>
              <a:rPr lang="tr-TR" sz="3600" b="1" dirty="0" smtClean="0">
                <a:latin typeface="Top Secret" panose="02000800000000000000" pitchFamily="2" charset="0"/>
              </a:rPr>
              <a:t>1.584</a:t>
            </a:r>
            <a:endParaRPr lang="tr-TR" sz="4800" b="1" dirty="0">
              <a:latin typeface="Top Secret" panose="02000800000000000000" pitchFamily="2" charset="0"/>
            </a:endParaRPr>
          </a:p>
        </p:txBody>
      </p:sp>
      <p:sp>
        <p:nvSpPr>
          <p:cNvPr id="20" name="Dikdörtgen 19"/>
          <p:cNvSpPr/>
          <p:nvPr/>
        </p:nvSpPr>
        <p:spPr>
          <a:xfrm>
            <a:off x="1910313" y="8239491"/>
            <a:ext cx="149271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68.735</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109639"/>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sz="1600" b="1" dirty="0">
                <a:solidFill>
                  <a:schemeClr val="bg1"/>
                </a:solidFill>
              </a:rPr>
              <a:t> Fizik tedavi ve rehabilitasyon programı, doğuştan veya sonradan herhangi bir nedenle sakatlanan ve hekim tarafından tanısı konup tedavisi belirlenen hastalara gerekli fizik tedavi ve rehabilitasyon programını planlayıp uygulayacak sağlık personelini yetiştirir ve bu alanda araştırma yapar.</a:t>
            </a:r>
            <a:endParaRPr lang="tr-TR"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sz="1600" b="1" dirty="0">
                <a:solidFill>
                  <a:schemeClr val="bg1"/>
                </a:solidFill>
              </a:rPr>
              <a:t>Fizik tedavi ve rehabilitasyon programına girebilmek için ortalamanın üzerinde genel akademik yeteneğin yanı sıra, fen derslerinde başarılı olmak gerekir. Ayrıca, fizik tedavi ve rehabilitasyon alanında çalışacak kişiler, tam olarak iyileşemeyecek bir hastaya bazı ihtiyaçlarını karşılaması için yeni beceriler kazandırmak, ona güç vermek ve ailesinin anlayışlı davranmasını sağlamak durumunda oldukları için, sabırlı, hoşgörülü, </a:t>
            </a:r>
            <a:r>
              <a:rPr lang="tr-TR" sz="1600" b="1" dirty="0" smtClean="0">
                <a:solidFill>
                  <a:schemeClr val="bg1"/>
                </a:solidFill>
              </a:rPr>
              <a:t>güler yüzlü </a:t>
            </a:r>
            <a:r>
              <a:rPr lang="tr-TR" sz="1600" b="1" dirty="0">
                <a:solidFill>
                  <a:schemeClr val="bg1"/>
                </a:solidFill>
              </a:rPr>
              <a:t>ve zayıf insanlara yardımdan hoşlanan, sorumluluk sahibi kimseler olmalıdırlar.</a:t>
            </a:r>
            <a:endParaRPr lang="tr-TR"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sz="2000" b="1" dirty="0" smtClean="0">
                <a:solidFill>
                  <a:schemeClr val="bg1"/>
                </a:solidFill>
              </a:rPr>
              <a:t>B</a:t>
            </a:r>
            <a:r>
              <a:rPr lang="tr-TR" sz="1600" b="1" dirty="0" smtClean="0">
                <a:solidFill>
                  <a:schemeClr val="bg1"/>
                </a:solidFill>
              </a:rPr>
              <a:t>ir </a:t>
            </a:r>
            <a:r>
              <a:rPr lang="tr-TR" sz="1600" b="1" dirty="0">
                <a:solidFill>
                  <a:schemeClr val="bg1"/>
                </a:solidFill>
              </a:rPr>
              <a:t>fizyoterapist, tıp ekibinin bir üyesi olarak hastanelerin </a:t>
            </a:r>
            <a:r>
              <a:rPr lang="tr-TR" sz="1600" b="1" dirty="0" smtClean="0">
                <a:solidFill>
                  <a:schemeClr val="bg1"/>
                </a:solidFill>
              </a:rPr>
              <a:t>fizik tedavi, </a:t>
            </a:r>
            <a:r>
              <a:rPr lang="tr-TR" sz="1600" b="1" dirty="0">
                <a:solidFill>
                  <a:schemeClr val="bg1"/>
                </a:solidFill>
              </a:rPr>
              <a:t>ortopedi, nöroloji, yanık, kardiyoloji, pediatri, kadın-doğum kliniklerinde görev yapabilir. Ayrıca büyük kentlerde rehabilitasyon merkezi olan sağlık kuruluşlarında görev alabilir</a:t>
            </a:r>
            <a:r>
              <a:rPr lang="tr-TR" sz="1600" b="1" dirty="0" smtClean="0">
                <a:solidFill>
                  <a:schemeClr val="bg1"/>
                </a:solidFill>
              </a:rPr>
              <a:t>. Fizyoterapist </a:t>
            </a:r>
            <a:r>
              <a:rPr lang="tr-TR" sz="1600" b="1" dirty="0">
                <a:solidFill>
                  <a:schemeClr val="bg1"/>
                </a:solidFill>
              </a:rPr>
              <a:t>bir uzman hekimle özel klinik açarak çalışabilir. Resmi kliniklerde ve rehabilitasyon merkezlerinde çalışan fizyoterapistler Devlet Memurları Yasasına göre maaş alırlar ve sağlık personeline tanınan yan ödemelerden yararlanırlar.</a:t>
            </a:r>
          </a:p>
        </p:txBody>
      </p:sp>
      <p:sp>
        <p:nvSpPr>
          <p:cNvPr id="14" name="Dikdörtgen 13"/>
          <p:cNvSpPr/>
          <p:nvPr/>
        </p:nvSpPr>
        <p:spPr>
          <a:xfrm>
            <a:off x="1928062" y="9381997"/>
            <a:ext cx="1519968"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81.326</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902662" y="10445247"/>
            <a:ext cx="156645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72.110</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620311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93803" y="604374"/>
            <a:ext cx="5406189" cy="646331"/>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GAZETECILIK</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09070" y="3544965"/>
            <a:ext cx="1199367" cy="646331"/>
          </a:xfrm>
          <a:prstGeom prst="rect">
            <a:avLst/>
          </a:prstGeom>
        </p:spPr>
        <p:txBody>
          <a:bodyPr wrap="none">
            <a:spAutoFit/>
          </a:bodyPr>
          <a:lstStyle/>
          <a:p>
            <a:r>
              <a:rPr lang="tr-TR" sz="3600" b="1" dirty="0" smtClean="0">
                <a:latin typeface="Top Secret" panose="02000800000000000000" pitchFamily="2" charset="0"/>
              </a:rPr>
              <a:t>2253</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TS-2 </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ANKARA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398,802</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33.800</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KASTAMONU ÜNİVERSİTESİ</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295,552</a:t>
            </a:r>
          </a:p>
          <a:p>
            <a:pPr algn="ctr"/>
            <a:r>
              <a:rPr lang="tr-TR" sz="1600" b="1" dirty="0" smtClean="0">
                <a:latin typeface="Arial Black" panose="020B0A04020102020204" pitchFamily="34" charset="0"/>
              </a:rPr>
              <a:t>BAŞARI SIRASI: 234.000</a:t>
            </a:r>
          </a:p>
        </p:txBody>
      </p:sp>
      <p:sp>
        <p:nvSpPr>
          <p:cNvPr id="18" name="Dikdörtgen 17"/>
          <p:cNvSpPr/>
          <p:nvPr/>
        </p:nvSpPr>
        <p:spPr>
          <a:xfrm>
            <a:off x="2052316" y="4714739"/>
            <a:ext cx="1348446" cy="646331"/>
          </a:xfrm>
          <a:prstGeom prst="rect">
            <a:avLst/>
          </a:prstGeom>
        </p:spPr>
        <p:txBody>
          <a:bodyPr wrap="none">
            <a:spAutoFit/>
          </a:bodyPr>
          <a:lstStyle/>
          <a:p>
            <a:r>
              <a:rPr lang="tr-TR" sz="3600" b="1" dirty="0" smtClean="0">
                <a:latin typeface="Top Secret" panose="02000800000000000000" pitchFamily="2" charset="0"/>
              </a:rPr>
              <a:t>2.305</a:t>
            </a:r>
            <a:endParaRPr lang="tr-TR" sz="4800" b="1" dirty="0">
              <a:latin typeface="Top Secret" panose="02000800000000000000" pitchFamily="2" charset="0"/>
            </a:endParaRPr>
          </a:p>
        </p:txBody>
      </p:sp>
      <p:sp>
        <p:nvSpPr>
          <p:cNvPr id="19" name="Dikdörtgen 18"/>
          <p:cNvSpPr/>
          <p:nvPr/>
        </p:nvSpPr>
        <p:spPr>
          <a:xfrm>
            <a:off x="2055414" y="5755562"/>
            <a:ext cx="1327608" cy="646331"/>
          </a:xfrm>
          <a:prstGeom prst="rect">
            <a:avLst/>
          </a:prstGeom>
        </p:spPr>
        <p:txBody>
          <a:bodyPr wrap="none">
            <a:spAutoFit/>
          </a:bodyPr>
          <a:lstStyle/>
          <a:p>
            <a:r>
              <a:rPr lang="tr-TR" sz="3600" b="1" dirty="0" smtClean="0">
                <a:latin typeface="Top Secret" panose="02000800000000000000" pitchFamily="2" charset="0"/>
              </a:rPr>
              <a:t>2.542</a:t>
            </a:r>
            <a:endParaRPr lang="tr-TR" sz="4800" b="1" dirty="0">
              <a:latin typeface="Top Secret" panose="02000800000000000000" pitchFamily="2" charset="0"/>
            </a:endParaRPr>
          </a:p>
        </p:txBody>
      </p:sp>
      <p:sp>
        <p:nvSpPr>
          <p:cNvPr id="20" name="Dikdörtgen 19"/>
          <p:cNvSpPr/>
          <p:nvPr/>
        </p:nvSpPr>
        <p:spPr>
          <a:xfrm>
            <a:off x="1910313" y="8239491"/>
            <a:ext cx="144943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79.519</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048083"/>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sz="1600" b="1" dirty="0">
                <a:solidFill>
                  <a:schemeClr val="bg1"/>
                </a:solidFill>
              </a:rPr>
              <a:t> </a:t>
            </a:r>
            <a:r>
              <a:rPr lang="tr-TR" b="1" dirty="0">
                <a:solidFill>
                  <a:schemeClr val="bg1"/>
                </a:solidFill>
              </a:rPr>
              <a:t>Gazetecilik programının amacı, yazılı basında haberin kaynağından basım ve yayın aşamasına kadar olan işlemlere ilişkin temel bilgi ve becerileri kazanmış nitelikli eleman yetiştirmek ve bu alanda araştırma yapmaktır.</a:t>
            </a:r>
            <a:endParaRPr lang="tr-TR" sz="2000" b="1" u="sng" dirty="0" smtClean="0">
              <a:solidFill>
                <a:schemeClr val="bg1"/>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b="1" dirty="0">
                <a:solidFill>
                  <a:schemeClr val="bg1"/>
                </a:solidFill>
              </a:rPr>
              <a:t>Gazetecilik programına girmek isteyenlerin normalin üstünde sözel yeteneğe sahip, sosyal araştırmalara meraklı, başkaları ile iletişim kurmaktan hoşlanan, girişken ve ısrarcı kimseler olmaları beklenir. Bu alanda çalışacak kimseler iyi bir gözlemci olabilmelidirler. Gazetecilik programını düşünen öğrencilerin kendilerini Türkçe-Kompozisyon, yabancı dil ve sosyal bilimler alanında iyi </a:t>
            </a:r>
            <a:r>
              <a:rPr lang="tr-TR" b="1" dirty="0" smtClean="0">
                <a:solidFill>
                  <a:schemeClr val="bg1"/>
                </a:solidFill>
              </a:rPr>
              <a:t>yetiştirmeleri, mümkünse </a:t>
            </a:r>
            <a:r>
              <a:rPr lang="tr-TR" b="1" dirty="0">
                <a:solidFill>
                  <a:schemeClr val="bg1"/>
                </a:solidFill>
              </a:rPr>
              <a:t>bir okul gazetesinde yazı yazarak kendilerini sınamalıdırlar.</a:t>
            </a:r>
            <a:endParaRPr lang="tr-TR" sz="2000" b="1" u="sng" dirty="0" smtClean="0">
              <a:solidFill>
                <a:schemeClr val="bg1"/>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b="1" dirty="0">
                <a:solidFill>
                  <a:schemeClr val="bg1"/>
                </a:solidFill>
              </a:rPr>
              <a:t>Gazetecilik programını bitirenler genellikle basın yayın kuruluşlarında görev alırlar. Gazetecilik ekonomik koşullardan çok çabuk etkilenen bir sektör olduğundan, mezunların iş bulma şansı ülkenin ekonomik gelişmişliği ile çok sıkı ilişkilidir. Bununla birlikte, alanında çok iyi yetişmiş bir kimsenin </a:t>
            </a:r>
            <a:r>
              <a:rPr lang="tr-TR" b="1" dirty="0" smtClean="0">
                <a:solidFill>
                  <a:schemeClr val="bg1"/>
                </a:solidFill>
              </a:rPr>
              <a:t>her türlü </a:t>
            </a:r>
            <a:r>
              <a:rPr lang="tr-TR" b="1" dirty="0">
                <a:solidFill>
                  <a:schemeClr val="bg1"/>
                </a:solidFill>
              </a:rPr>
              <a:t>koşulda işsiz kalamayacağı söylenebilir.</a:t>
            </a:r>
            <a:endParaRPr lang="tr-TR" sz="1600" b="1" dirty="0">
              <a:solidFill>
                <a:schemeClr val="bg1"/>
              </a:solidFill>
            </a:endParaRPr>
          </a:p>
        </p:txBody>
      </p:sp>
      <p:sp>
        <p:nvSpPr>
          <p:cNvPr id="14" name="Dikdörtgen 13"/>
          <p:cNvSpPr/>
          <p:nvPr/>
        </p:nvSpPr>
        <p:spPr>
          <a:xfrm>
            <a:off x="1801062" y="9381997"/>
            <a:ext cx="1662635"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82.484</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826462" y="10445247"/>
            <a:ext cx="1670650"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81.340</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4253992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534306"/>
            <a:ext cx="6045200" cy="1200329"/>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GEMI INSAATI VE GEMI MAKINALARI MUH.</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1470" y="3544965"/>
            <a:ext cx="995785" cy="646331"/>
          </a:xfrm>
          <a:prstGeom prst="rect">
            <a:avLst/>
          </a:prstGeom>
        </p:spPr>
        <p:txBody>
          <a:bodyPr wrap="none">
            <a:spAutoFit/>
          </a:bodyPr>
          <a:lstStyle/>
          <a:p>
            <a:r>
              <a:rPr lang="tr-TR" sz="3600" b="1" dirty="0" smtClean="0">
                <a:latin typeface="Top Secret" panose="02000800000000000000" pitchFamily="2" charset="0"/>
              </a:rPr>
              <a:t>260</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TEKNİK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432,218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30.500</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KARADENİZ TEKNİK ÜNİV.</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321,628</a:t>
            </a:r>
          </a:p>
          <a:p>
            <a:pPr algn="ctr"/>
            <a:r>
              <a:rPr lang="tr-TR" sz="1600" b="1" dirty="0" smtClean="0">
                <a:latin typeface="Arial Black" panose="020B0A04020102020204" pitchFamily="34" charset="0"/>
              </a:rPr>
              <a:t>BAŞARI SIRASI: 113.000</a:t>
            </a:r>
          </a:p>
        </p:txBody>
      </p:sp>
      <p:sp>
        <p:nvSpPr>
          <p:cNvPr id="18" name="Dikdörtgen 17"/>
          <p:cNvSpPr/>
          <p:nvPr/>
        </p:nvSpPr>
        <p:spPr>
          <a:xfrm>
            <a:off x="2179316" y="4714739"/>
            <a:ext cx="1008609" cy="646331"/>
          </a:xfrm>
          <a:prstGeom prst="rect">
            <a:avLst/>
          </a:prstGeom>
        </p:spPr>
        <p:txBody>
          <a:bodyPr wrap="none">
            <a:spAutoFit/>
          </a:bodyPr>
          <a:lstStyle/>
          <a:p>
            <a:r>
              <a:rPr lang="tr-TR" sz="3600" b="1" dirty="0" smtClean="0">
                <a:latin typeface="Top Secret" panose="02000800000000000000" pitchFamily="2" charset="0"/>
              </a:rPr>
              <a:t>404</a:t>
            </a:r>
            <a:endParaRPr lang="tr-TR" sz="4800" b="1" dirty="0">
              <a:latin typeface="Top Secret" panose="02000800000000000000" pitchFamily="2" charset="0"/>
            </a:endParaRPr>
          </a:p>
        </p:txBody>
      </p:sp>
      <p:sp>
        <p:nvSpPr>
          <p:cNvPr id="19" name="Dikdörtgen 18"/>
          <p:cNvSpPr/>
          <p:nvPr/>
        </p:nvSpPr>
        <p:spPr>
          <a:xfrm>
            <a:off x="2284014" y="5806362"/>
            <a:ext cx="888385" cy="646331"/>
          </a:xfrm>
          <a:prstGeom prst="rect">
            <a:avLst/>
          </a:prstGeom>
        </p:spPr>
        <p:txBody>
          <a:bodyPr wrap="none">
            <a:spAutoFit/>
          </a:bodyPr>
          <a:lstStyle/>
          <a:p>
            <a:r>
              <a:rPr lang="tr-TR" sz="3600" b="1" dirty="0" smtClean="0">
                <a:latin typeface="Top Secret" panose="02000800000000000000" pitchFamily="2" charset="0"/>
              </a:rPr>
              <a:t>301</a:t>
            </a:r>
            <a:endParaRPr lang="tr-TR" sz="4800" b="1" dirty="0">
              <a:latin typeface="Top Secret" panose="02000800000000000000" pitchFamily="2" charset="0"/>
            </a:endParaRPr>
          </a:p>
        </p:txBody>
      </p:sp>
      <p:sp>
        <p:nvSpPr>
          <p:cNvPr id="20" name="Dikdörtgen 19"/>
          <p:cNvSpPr/>
          <p:nvPr/>
        </p:nvSpPr>
        <p:spPr>
          <a:xfrm>
            <a:off x="2192550" y="8290374"/>
            <a:ext cx="857927"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6801862"/>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sz="1600" b="1" dirty="0">
                <a:solidFill>
                  <a:schemeClr val="bg1"/>
                </a:solidFill>
              </a:rPr>
              <a:t> </a:t>
            </a:r>
            <a:r>
              <a:rPr lang="tr-TR" b="1" dirty="0">
                <a:solidFill>
                  <a:schemeClr val="bg1"/>
                </a:solidFill>
              </a:rPr>
              <a:t>Gemi inşaatı ve gemi makineleri mühendisliği programının amacı, her türlü deniz taşıtlarının projelendirilmesi, geliştirilmesi ve ekonomik şekilde üretilmesi ile tersane</a:t>
            </a:r>
          </a:p>
          <a:p>
            <a:r>
              <a:rPr lang="tr-TR" b="1" dirty="0">
                <a:solidFill>
                  <a:schemeClr val="bg1"/>
                </a:solidFill>
              </a:rPr>
              <a:t> yönetimi ve işletmeciliği alanında eğitim ve araştırma yapmaktır. ayrıca gemilere bakım ve süsleyerek en güzel meslek dallarından biri olmuştur. </a:t>
            </a:r>
            <a:r>
              <a:rPr lang="tr-TR" b="1" dirty="0" smtClean="0">
                <a:solidFill>
                  <a:schemeClr val="bg1"/>
                </a:solidFill>
              </a:rPr>
              <a:t>araştırma </a:t>
            </a:r>
            <a:r>
              <a:rPr lang="tr-TR" b="1" dirty="0">
                <a:solidFill>
                  <a:schemeClr val="bg1"/>
                </a:solidFill>
              </a:rPr>
              <a:t>yapmaktır.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b="1" dirty="0">
                <a:solidFill>
                  <a:schemeClr val="bg1"/>
                </a:solidFill>
              </a:rPr>
              <a:t>Gemi inşaatı ve gemi makineleri mühendisliği programına girmek isteyenlerin üstün bir genel yeteneğe, sayısal düşünme yeteneğine, tasarım ve çizim yeteneğine, göz-el koordinasyonuna sahip, şekil ve uzay ilişkilerini algılayabilen, fizik ve matematik konularına ilgili kişiler olmaları gerekir. </a:t>
            </a:r>
            <a:r>
              <a:rPr lang="tr-TR" b="1" dirty="0" smtClean="0">
                <a:solidFill>
                  <a:schemeClr val="bg1"/>
                </a:solidFill>
              </a:rPr>
              <a:t> yazarak </a:t>
            </a:r>
            <a:r>
              <a:rPr lang="tr-TR" b="1" dirty="0">
                <a:solidFill>
                  <a:schemeClr val="bg1"/>
                </a:solidFill>
              </a:rPr>
              <a:t>kendilerini sınamalıdırlar.</a:t>
            </a:r>
            <a:endParaRPr lang="tr-TR" sz="2000" b="1" u="sng" dirty="0" smtClean="0">
              <a:solidFill>
                <a:schemeClr val="bg1"/>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b="1" dirty="0">
                <a:solidFill>
                  <a:schemeClr val="bg1"/>
                </a:solidFill>
              </a:rPr>
              <a:t>Mezunlar, öncelikle deniz taşımacılığı yapan kuruluşlara bağlı gemilerde vardiya mühendisliği yeterliliği ile, bakanlıklarda kamu iktisadi teşekküllerinde, resmi ve özel tersanelerde, , gemi makineleri imal eden fabrikalarda ve bu makinelerin alım satımını yapan ticarethanelerde çalışabilirler. </a:t>
            </a:r>
            <a:endParaRPr lang="tr-TR" sz="1600" b="1" dirty="0">
              <a:solidFill>
                <a:schemeClr val="bg1"/>
              </a:solidFill>
            </a:endParaRPr>
          </a:p>
        </p:txBody>
      </p:sp>
      <p:sp>
        <p:nvSpPr>
          <p:cNvPr id="14" name="Dikdörtgen 13"/>
          <p:cNvSpPr/>
          <p:nvPr/>
        </p:nvSpPr>
        <p:spPr>
          <a:xfrm>
            <a:off x="1902662" y="9407397"/>
            <a:ext cx="143340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75.573</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851862" y="10445247"/>
            <a:ext cx="157286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78.426</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952612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875470"/>
            <a:ext cx="6045200" cy="646331"/>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GIDA MÜHENDISLIGI</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3670" y="3544965"/>
            <a:ext cx="1367682" cy="646331"/>
          </a:xfrm>
          <a:prstGeom prst="rect">
            <a:avLst/>
          </a:prstGeom>
        </p:spPr>
        <p:txBody>
          <a:bodyPr wrap="none">
            <a:spAutoFit/>
          </a:bodyPr>
          <a:lstStyle/>
          <a:p>
            <a:r>
              <a:rPr lang="tr-TR" sz="3600" b="1" dirty="0" smtClean="0">
                <a:latin typeface="Top Secret" panose="02000800000000000000" pitchFamily="2" charset="0"/>
              </a:rPr>
              <a:t>4.384</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 </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ORTADOĞU TEKNİK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413,047</a:t>
            </a:r>
          </a:p>
          <a:p>
            <a:pPr algn="ctr"/>
            <a:r>
              <a:rPr lang="tr-TR" sz="1600" b="1" dirty="0" smtClean="0">
                <a:latin typeface="Arial Black" panose="020B0A04020102020204" pitchFamily="34" charset="0"/>
              </a:rPr>
              <a:t>BAŞARI SIRASI: 41.100</a:t>
            </a:r>
            <a:endParaRPr lang="tr-TR" sz="1600" b="1" dirty="0">
              <a:latin typeface="Arial Black" panose="020B0A04020102020204" pitchFamily="34" charset="0"/>
            </a:endParaRPr>
          </a:p>
        </p:txBody>
      </p:sp>
      <p:sp>
        <p:nvSpPr>
          <p:cNvPr id="17" name="Metin kutusu 16"/>
          <p:cNvSpPr txBox="1"/>
          <p:nvPr/>
        </p:nvSpPr>
        <p:spPr>
          <a:xfrm>
            <a:off x="7216272" y="10828911"/>
            <a:ext cx="3481137" cy="584775"/>
          </a:xfrm>
          <a:prstGeom prst="rect">
            <a:avLst/>
          </a:prstGeom>
          <a:noFill/>
        </p:spPr>
        <p:txBody>
          <a:bodyPr wrap="square" rtlCol="0">
            <a:spAutoFit/>
          </a:bodyPr>
          <a:lstStyle/>
          <a:p>
            <a:pPr algn="ctr"/>
            <a:r>
              <a:rPr lang="tr-TR" sz="1600" b="1" dirty="0" smtClean="0">
                <a:latin typeface="Arial Black" panose="020B0A04020102020204" pitchFamily="34" charset="0"/>
              </a:rPr>
              <a:t>IĞDIR ÜNİVERSİTESİ</a:t>
            </a:r>
          </a:p>
          <a:p>
            <a:pPr algn="ctr"/>
            <a:r>
              <a:rPr lang="tr-TR" sz="1600" b="1" dirty="0" smtClean="0">
                <a:latin typeface="Arial Black" panose="020B0A04020102020204" pitchFamily="34" charset="0"/>
              </a:rPr>
              <a:t>TABAN PUAN OLUŞMAMIŞ</a:t>
            </a:r>
          </a:p>
        </p:txBody>
      </p:sp>
      <p:sp>
        <p:nvSpPr>
          <p:cNvPr id="18" name="Dikdörtgen 17"/>
          <p:cNvSpPr/>
          <p:nvPr/>
        </p:nvSpPr>
        <p:spPr>
          <a:xfrm>
            <a:off x="2026916" y="4714739"/>
            <a:ext cx="1327608" cy="646331"/>
          </a:xfrm>
          <a:prstGeom prst="rect">
            <a:avLst/>
          </a:prstGeom>
        </p:spPr>
        <p:txBody>
          <a:bodyPr wrap="none">
            <a:spAutoFit/>
          </a:bodyPr>
          <a:lstStyle/>
          <a:p>
            <a:r>
              <a:rPr lang="tr-TR" sz="3600" b="1" dirty="0" smtClean="0">
                <a:latin typeface="Top Secret" panose="02000800000000000000" pitchFamily="2" charset="0"/>
              </a:rPr>
              <a:t>4.252</a:t>
            </a:r>
            <a:endParaRPr lang="tr-TR" sz="4800" b="1" dirty="0">
              <a:latin typeface="Top Secret" panose="02000800000000000000" pitchFamily="2" charset="0"/>
            </a:endParaRPr>
          </a:p>
        </p:txBody>
      </p:sp>
      <p:sp>
        <p:nvSpPr>
          <p:cNvPr id="19" name="Dikdörtgen 18"/>
          <p:cNvSpPr/>
          <p:nvPr/>
        </p:nvSpPr>
        <p:spPr>
          <a:xfrm>
            <a:off x="1983670" y="5798707"/>
            <a:ext cx="1367682" cy="646331"/>
          </a:xfrm>
          <a:prstGeom prst="rect">
            <a:avLst/>
          </a:prstGeom>
        </p:spPr>
        <p:txBody>
          <a:bodyPr wrap="none">
            <a:spAutoFit/>
          </a:bodyPr>
          <a:lstStyle/>
          <a:p>
            <a:r>
              <a:rPr lang="tr-TR" sz="3600" b="1" dirty="0" smtClean="0">
                <a:latin typeface="Top Secret" panose="02000800000000000000" pitchFamily="2" charset="0"/>
              </a:rPr>
              <a:t>4.438</a:t>
            </a:r>
            <a:endParaRPr lang="tr-TR" sz="4800" b="1" dirty="0">
              <a:latin typeface="Top Secret" panose="02000800000000000000" pitchFamily="2" charset="0"/>
            </a:endParaRPr>
          </a:p>
        </p:txBody>
      </p:sp>
      <p:sp>
        <p:nvSpPr>
          <p:cNvPr id="20" name="Dikdörtgen 19"/>
          <p:cNvSpPr/>
          <p:nvPr/>
        </p:nvSpPr>
        <p:spPr>
          <a:xfrm>
            <a:off x="1826520" y="8229699"/>
            <a:ext cx="1585690"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88.640</a:t>
            </a:r>
            <a:endParaRPr lang="tr-TR" sz="22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355860"/>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sz="1600" b="1" dirty="0">
                <a:solidFill>
                  <a:schemeClr val="bg1"/>
                </a:solidFill>
              </a:rPr>
              <a:t> Gıda mühendisliği bölümü, gıda hammaddelerinin değerlendirilmesi ve gıda kaynaklarının nitelik ve nicelik olarak korunması, artıklarından yeni besin oluşturulması, hammaddelerden çok yönlü yararlanılması ve böylece sağlıklı gıda çeşitlerinin artırılması konusunda araştırma ve eğitim yapar</a:t>
            </a:r>
            <a:r>
              <a:rPr lang="tr-TR" sz="1600" b="1" dirty="0" smtClean="0">
                <a:solidFill>
                  <a:schemeClr val="bg1"/>
                </a:solidFill>
              </a:rPr>
              <a:t>.</a:t>
            </a:r>
            <a:endParaRPr lang="tr-TR" b="1" dirty="0" smtClean="0">
              <a:solidFill>
                <a:schemeClr val="bg1"/>
              </a:solidFill>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sz="1600" b="1" dirty="0">
                <a:solidFill>
                  <a:schemeClr val="bg1"/>
                </a:solidFill>
              </a:rPr>
              <a:t>Gıda mühendisliği bölümüne girmek isteyen bir kimsenin normalin üstünde bir genel akademik yeteneğe sahip; matematik, biyoloji, fizik ve özellikle kimya ve ekonomi ile ilgili olması gerekir. Ayrıca, gıda mühendisliği temelde </a:t>
            </a:r>
            <a:r>
              <a:rPr lang="tr-TR" sz="1600" b="1" dirty="0" err="1">
                <a:solidFill>
                  <a:schemeClr val="bg1"/>
                </a:solidFill>
              </a:rPr>
              <a:t>disiplinlerarası</a:t>
            </a:r>
            <a:r>
              <a:rPr lang="tr-TR" sz="1600" b="1" dirty="0">
                <a:solidFill>
                  <a:schemeClr val="bg1"/>
                </a:solidFill>
              </a:rPr>
              <a:t> bir yapı gösterdiğinden bu bölümü tercih eden kişilerin okumayı seven, araştırmaya yönelik çalışmalar yapabilecek, sürekli çalışmayı göze alabilecek ve yenilikleri izleyebilecek bir yapıda olmaları ve olumlu insan ilişkileri kurabilmeleri beklenir</a:t>
            </a:r>
            <a:r>
              <a:rPr lang="tr-TR" sz="1600" b="1" dirty="0" smtClean="0">
                <a:solidFill>
                  <a:schemeClr val="bg1"/>
                </a:solidFill>
              </a:rPr>
              <a:t>.</a:t>
            </a: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sz="1600" b="1" dirty="0">
                <a:solidFill>
                  <a:schemeClr val="bg1"/>
                </a:solidFill>
              </a:rPr>
              <a:t>Gıda mühendisliği bölümü mezunları, Tarım, Orman ve </a:t>
            </a:r>
            <a:r>
              <a:rPr lang="tr-TR" sz="1600" b="1" dirty="0" smtClean="0">
                <a:solidFill>
                  <a:schemeClr val="bg1"/>
                </a:solidFill>
              </a:rPr>
              <a:t>Köy işleri, </a:t>
            </a:r>
            <a:r>
              <a:rPr lang="tr-TR" sz="1600" b="1" dirty="0">
                <a:solidFill>
                  <a:schemeClr val="bg1"/>
                </a:solidFill>
              </a:rPr>
              <a:t>Sağlık, Maliye ve Gümrük; Sanayi ve Ticaret Bakanlıklarında, belediyelerde ve özel sektörde proje mühendisi, işletme mühendisi, yatırım uzmanı, danışman veya kalite kontrol uzmanı olarak görev alabilirler. Gıda mühendisleri, özel, (et, süt vb.) konularda uzmanlaşmış gıda </a:t>
            </a:r>
            <a:r>
              <a:rPr lang="tr-TR" sz="1600" b="1" dirty="0" err="1">
                <a:solidFill>
                  <a:schemeClr val="bg1"/>
                </a:solidFill>
              </a:rPr>
              <a:t>teknologlarından</a:t>
            </a:r>
            <a:r>
              <a:rPr lang="tr-TR" sz="1600" b="1" dirty="0">
                <a:solidFill>
                  <a:schemeClr val="bg1"/>
                </a:solidFill>
              </a:rPr>
              <a:t> farklı olarak yukarıda belirtilen </a:t>
            </a:r>
            <a:r>
              <a:rPr lang="tr-TR" sz="1600" b="1" dirty="0" smtClean="0">
                <a:solidFill>
                  <a:schemeClr val="bg1"/>
                </a:solidFill>
              </a:rPr>
              <a:t>unvanlarla </a:t>
            </a:r>
            <a:r>
              <a:rPr lang="tr-TR" sz="1600" b="1" dirty="0">
                <a:solidFill>
                  <a:schemeClr val="bg1"/>
                </a:solidFill>
              </a:rPr>
              <a:t>kendi mühendislik alanlarının tümünü kapsayan konularda çalışabilirler. Gıda mühendisliği yeni gelişmekte olan bir alan olduğu için bu bölüm mezunlarına ihtiyaç duyulmaktadır.</a:t>
            </a:r>
            <a:endParaRPr lang="tr-TR" sz="1400" b="1" dirty="0">
              <a:solidFill>
                <a:schemeClr val="bg1"/>
              </a:solidFill>
            </a:endParaRPr>
          </a:p>
        </p:txBody>
      </p:sp>
      <p:sp>
        <p:nvSpPr>
          <p:cNvPr id="14" name="Dikdörtgen 13"/>
          <p:cNvSpPr/>
          <p:nvPr/>
        </p:nvSpPr>
        <p:spPr>
          <a:xfrm>
            <a:off x="1877262" y="9407397"/>
            <a:ext cx="1527982"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65.664</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902662" y="10445247"/>
            <a:ext cx="1451038"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85.577</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963609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3"/>
            <a:ext cx="6045200" cy="1200329"/>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HALKLA ILISKILER </a:t>
            </a:r>
          </a:p>
          <a:p>
            <a:pPr algn="ctr"/>
            <a:r>
              <a:rPr lang="tr-TR" sz="3600" dirty="0" smtClean="0">
                <a:solidFill>
                  <a:schemeClr val="bg1"/>
                </a:solidFill>
                <a:latin typeface="Planet Benson 2" panose="02000503000000020004" pitchFamily="2" charset="0"/>
                <a:cs typeface="Agent Orange" panose="00000400000000000000" pitchFamily="2" charset="0"/>
              </a:rPr>
              <a:t>VE TANITIM</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89281" y="3544965"/>
            <a:ext cx="1226618" cy="646331"/>
          </a:xfrm>
          <a:prstGeom prst="rect">
            <a:avLst/>
          </a:prstGeom>
        </p:spPr>
        <p:txBody>
          <a:bodyPr wrap="none">
            <a:spAutoFit/>
          </a:bodyPr>
          <a:lstStyle/>
          <a:p>
            <a:r>
              <a:rPr lang="tr-TR" sz="3600" b="1" dirty="0" smtClean="0">
                <a:latin typeface="Top Secret" panose="02000800000000000000" pitchFamily="2" charset="0"/>
              </a:rPr>
              <a:t>2.713</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TS-2 </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MARMARA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392,057</a:t>
            </a:r>
          </a:p>
          <a:p>
            <a:pPr algn="ctr"/>
            <a:r>
              <a:rPr lang="tr-TR" sz="1600" b="1" dirty="0" smtClean="0">
                <a:latin typeface="Arial Black" panose="020B0A04020102020204" pitchFamily="34" charset="0"/>
              </a:rPr>
              <a:t>BAŞARI SIRASI: 40.000</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GÜMÜŞHANE ÜNİVERSİTESİ</a:t>
            </a:r>
          </a:p>
          <a:p>
            <a:pPr algn="ctr"/>
            <a:r>
              <a:rPr lang="tr-TR" sz="1600" b="1" dirty="0">
                <a:latin typeface="Arial Black" panose="020B0A04020102020204" pitchFamily="34" charset="0"/>
              </a:rPr>
              <a:t>TABAN PUAN: 295,978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232.000</a:t>
            </a:r>
          </a:p>
        </p:txBody>
      </p:sp>
      <p:sp>
        <p:nvSpPr>
          <p:cNvPr id="18" name="Dikdörtgen 17"/>
          <p:cNvSpPr/>
          <p:nvPr/>
        </p:nvSpPr>
        <p:spPr>
          <a:xfrm>
            <a:off x="2083064" y="4714739"/>
            <a:ext cx="1263487" cy="646331"/>
          </a:xfrm>
          <a:prstGeom prst="rect">
            <a:avLst/>
          </a:prstGeom>
        </p:spPr>
        <p:txBody>
          <a:bodyPr wrap="none">
            <a:spAutoFit/>
          </a:bodyPr>
          <a:lstStyle/>
          <a:p>
            <a:r>
              <a:rPr lang="tr-TR" sz="3600" b="1" dirty="0" smtClean="0">
                <a:latin typeface="Top Secret" panose="02000800000000000000" pitchFamily="2" charset="0"/>
              </a:rPr>
              <a:t>2.641</a:t>
            </a:r>
            <a:endParaRPr lang="tr-TR" sz="4800" b="1" dirty="0">
              <a:latin typeface="Top Secret" panose="02000800000000000000" pitchFamily="2" charset="0"/>
            </a:endParaRPr>
          </a:p>
        </p:txBody>
      </p:sp>
      <p:sp>
        <p:nvSpPr>
          <p:cNvPr id="19" name="Dikdörtgen 18"/>
          <p:cNvSpPr/>
          <p:nvPr/>
        </p:nvSpPr>
        <p:spPr>
          <a:xfrm>
            <a:off x="2091510" y="5806362"/>
            <a:ext cx="1343638" cy="646331"/>
          </a:xfrm>
          <a:prstGeom prst="rect">
            <a:avLst/>
          </a:prstGeom>
        </p:spPr>
        <p:txBody>
          <a:bodyPr wrap="none">
            <a:spAutoFit/>
          </a:bodyPr>
          <a:lstStyle/>
          <a:p>
            <a:r>
              <a:rPr lang="tr-TR" sz="3600" b="1" dirty="0" smtClean="0">
                <a:latin typeface="Top Secret" panose="02000800000000000000" pitchFamily="2" charset="0"/>
              </a:rPr>
              <a:t>2.865</a:t>
            </a:r>
            <a:endParaRPr lang="tr-TR" sz="4800" b="1" dirty="0">
              <a:latin typeface="Top Secret" panose="02000800000000000000" pitchFamily="2" charset="0"/>
            </a:endParaRPr>
          </a:p>
        </p:txBody>
      </p:sp>
      <p:sp>
        <p:nvSpPr>
          <p:cNvPr id="20" name="Dikdörtgen 19"/>
          <p:cNvSpPr/>
          <p:nvPr/>
        </p:nvSpPr>
        <p:spPr>
          <a:xfrm>
            <a:off x="1828469" y="8267648"/>
            <a:ext cx="1624163"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76.209</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540526"/>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400" b="1" dirty="0" smtClean="0">
                <a:solidFill>
                  <a:schemeClr val="bg1"/>
                </a:solidFill>
              </a:rPr>
              <a:t> </a:t>
            </a:r>
            <a:endParaRPr lang="tr-TR" sz="2000" b="1" dirty="0" smtClean="0">
              <a:solidFill>
                <a:schemeClr val="bg1"/>
              </a:solidFill>
            </a:endParaRPr>
          </a:p>
          <a:p>
            <a:r>
              <a:rPr lang="tr-TR" sz="1600" b="1" dirty="0">
                <a:solidFill>
                  <a:schemeClr val="bg1"/>
                </a:solidFill>
              </a:rPr>
              <a:t> </a:t>
            </a:r>
            <a:r>
              <a:rPr lang="tr-TR" b="1" dirty="0">
                <a:solidFill>
                  <a:schemeClr val="bg1"/>
                </a:solidFill>
              </a:rPr>
              <a:t>Halkla ilişkiler ve tanıtım programının amacı, gerek kamu, gerekse özel sektör kuruluşlarının halkla ilişkiler, reklam ve tanıtım birimlerinde çalışacak nitelikli elemanları yetiştirmek ve bu alanda araştırma yapmaktır.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sz="2400" b="1" dirty="0" smtClean="0">
              <a:solidFill>
                <a:schemeClr val="bg1"/>
              </a:solidFill>
            </a:endParaRPr>
          </a:p>
          <a:p>
            <a:r>
              <a:rPr lang="tr-TR" b="1" dirty="0">
                <a:solidFill>
                  <a:schemeClr val="bg1"/>
                </a:solidFill>
              </a:rPr>
              <a:t>Halkla ilişkiler ve tanıtım programına girmek isteyen bir kimsenin sosyal bilimlere ilgili ve bu alanda başarılı, normalin üzerinde bir sözel yeteneğe ve ikna gücüne sahip, girişken, insanlarla etkileşimde bulunmaktan hoşlanan, çevredeki kaynakları seferber edebilen, yaratıcı bir kişi olması gerekir.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r>
              <a:rPr lang="tr-TR" sz="1600" b="1" dirty="0">
                <a:solidFill>
                  <a:schemeClr val="bg1"/>
                </a:solidFill>
              </a:rPr>
              <a:t> </a:t>
            </a:r>
            <a:r>
              <a:rPr lang="tr-TR" sz="1400" b="1" dirty="0" smtClean="0">
                <a:solidFill>
                  <a:schemeClr val="bg1"/>
                </a:solidFill>
              </a:rPr>
              <a:t>Hakla </a:t>
            </a:r>
            <a:r>
              <a:rPr lang="tr-TR" sz="1400" b="1" dirty="0">
                <a:solidFill>
                  <a:schemeClr val="bg1"/>
                </a:solidFill>
              </a:rPr>
              <a:t>ilişkiler ve tanıtım alanında yetişenler resmi ve özel kuruluşların tanıtım birimlerinde, reklam ve kamuoyu araştırmaları ile ilgili kuruluşlarda görev alabilirler. Halkla İlişkiler ve Tanıtım Bölüm özel ve kamu kesiminde halka ilişkilerin uygulama biçimleri üzerine ve eğitim araştırma yapar. Halkla ilişkiler uzmanını amacı, çalıştığı kurumu halka tanıtmak, kurum ile halk arasında iletişim sağlamaktır. Bunun için kurumu tanıtıcı broşürler, raporlar hazırlayarak bunları kitle iletişim araçlarıyla halka duyururlar. Kurum ileri geleneklerinin konuşma ve yazışmalarının gözden geçirirler. Basın, konferans, yıldönümü toplantıların beklenen etkiyi yapması için gerekli koşullar hazırlarlar. Kısaca çalıştığı kurum hakkında çevrede olumlu izlenimler oluşturmaya çalışırlar. Mezunlar bank , fabrika, hastane, üniversite gibi özel ve kamu sektörüne ait çeşitli kurumlarda çalışabilirler.</a:t>
            </a:r>
            <a:endParaRPr lang="tr-TR" sz="1200" b="1" dirty="0">
              <a:solidFill>
                <a:schemeClr val="bg1"/>
              </a:solidFill>
            </a:endParaRPr>
          </a:p>
        </p:txBody>
      </p:sp>
      <p:sp>
        <p:nvSpPr>
          <p:cNvPr id="14" name="Dikdörtgen 13"/>
          <p:cNvSpPr/>
          <p:nvPr/>
        </p:nvSpPr>
        <p:spPr>
          <a:xfrm>
            <a:off x="1902662" y="9407397"/>
            <a:ext cx="1526380"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83.256</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851862" y="10445247"/>
            <a:ext cx="1645002"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83.018</a:t>
            </a:r>
            <a:endParaRPr lang="tr-TR" sz="2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674093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p:cNvSpPr txBox="1"/>
          <p:nvPr/>
        </p:nvSpPr>
        <p:spPr>
          <a:xfrm>
            <a:off x="508000" y="3149600"/>
            <a:ext cx="9525000"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hlinkClick r:id="rId3" action="ppaction://hlinksldjump"/>
              </a:rPr>
              <a:t>A</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hlinkClick r:id="rId3" action="ppaction://hlinksldjump"/>
              </a:rPr>
              <a:t>B</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hlinkClick r:id="rId3" action="ppaction://hlinksldjump"/>
              </a:rPr>
              <a:t>C</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hlinkClick r:id="rId3" action="ppaction://hlinksldjump"/>
              </a:rPr>
              <a:t>Ç</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hlinkClick r:id="rId3" action="ppaction://hlinksldjump"/>
              </a:rPr>
              <a:t>D</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hlinkClick r:id="rId3" action="ppaction://hlinksldjump"/>
              </a:rPr>
              <a:t>E</a:t>
            </a:r>
            <a:r>
              <a:rPr kumimoji="0" lang="pt-BR" sz="8000" b="0" i="0" u="none" strike="noStrike" kern="1200" cap="none" spc="0" normalizeH="0" baseline="0" noProof="0" dirty="0">
                <a:ln>
                  <a:noFill/>
                </a:ln>
                <a:solidFill>
                  <a:srgbClr val="70AD47"/>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FFFF00"/>
                </a:solidFill>
                <a:effectLst/>
                <a:uLnTx/>
                <a:uFillTx/>
                <a:latin typeface="Arial Black" panose="020B0A04020102020204" pitchFamily="34" charset="0"/>
                <a:ea typeface="AlleyOop" pitchFamily="2" charset="0"/>
                <a:cs typeface="+mn-cs"/>
                <a:hlinkClick r:id="rId3" action="ppaction://hlinksldjump"/>
              </a:rPr>
              <a:t>F</a:t>
            </a:r>
            <a:r>
              <a:rPr kumimoji="0" lang="pt-BR" sz="8000" b="0" i="0" u="none" strike="noStrike" kern="1200" cap="none" spc="0" normalizeH="0" baseline="0" noProof="0" dirty="0">
                <a:ln>
                  <a:noFill/>
                </a:ln>
                <a:solidFill>
                  <a:srgbClr val="FFFF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rPr>
              <a:t>G</a:t>
            </a:r>
            <a:r>
              <a:rPr kumimoji="0" lang="tr-T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rPr>
              <a:t>-</a:t>
            </a:r>
            <a:r>
              <a:rPr kumimoji="0" lang="tr-T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hlinkClick r:id="rId3" action="ppaction://hlinksldjump"/>
              </a:rPr>
              <a:t>1</a:t>
            </a:r>
            <a:r>
              <a:rPr kumimoji="0" lang="tr-T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rPr>
              <a:t>-</a:t>
            </a:r>
            <a:r>
              <a:rPr kumimoji="0" lang="tr-T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hlinkClick r:id="rId4" action="ppaction://hlinksldjump"/>
              </a:rPr>
              <a:t>2</a:t>
            </a:r>
            <a:r>
              <a:rPr kumimoji="0" lang="tr-T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rPr>
              <a:t>-</a:t>
            </a:r>
            <a:r>
              <a:rPr kumimoji="0" lang="tr-T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hlinkClick r:id="rId5" action="ppaction://hlinksldjump"/>
              </a:rPr>
              <a:t>3</a:t>
            </a:r>
            <a:r>
              <a:rPr kumimoji="0" lang="pt-B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hlinkClick r:id="rId4" action="ppaction://hlinksldjump"/>
              </a:rPr>
              <a:t>H</a:t>
            </a:r>
            <a:r>
              <a:rPr kumimoji="0" lang="pt-BR" sz="8000" b="0" i="0" u="none" strike="noStrike" kern="1200" cap="none" spc="0" normalizeH="0" baseline="0" noProof="0" dirty="0">
                <a:ln>
                  <a:noFill/>
                </a:ln>
                <a:solidFill>
                  <a:srgbClr val="FFFF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FFFF00"/>
                </a:solidFill>
                <a:effectLst/>
                <a:uLnTx/>
                <a:uFillTx/>
                <a:latin typeface="Arial Black" panose="020B0A04020102020204" pitchFamily="34" charset="0"/>
                <a:ea typeface="AlleyOop" pitchFamily="2" charset="0"/>
                <a:cs typeface="+mn-cs"/>
                <a:hlinkClick r:id="rId4" action="ppaction://hlinksldjump"/>
              </a:rPr>
              <a:t>İ</a:t>
            </a:r>
            <a:r>
              <a:rPr kumimoji="0" lang="pt-BR" sz="8000" b="0" i="0" u="none" strike="noStrike" kern="1200" cap="none" spc="0" normalizeH="0" baseline="0" noProof="0" dirty="0">
                <a:ln>
                  <a:noFill/>
                </a:ln>
                <a:solidFill>
                  <a:srgbClr val="FFFF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FFFF00"/>
                </a:solidFill>
                <a:effectLst/>
                <a:uLnTx/>
                <a:uFillTx/>
                <a:latin typeface="Arial Black" panose="020B0A04020102020204" pitchFamily="34" charset="0"/>
                <a:ea typeface="AlleyOop" pitchFamily="2" charset="0"/>
                <a:cs typeface="+mn-cs"/>
                <a:hlinkClick r:id="rId4" action="ppaction://hlinksldjump"/>
              </a:rPr>
              <a:t>I</a:t>
            </a:r>
            <a:r>
              <a:rPr kumimoji="0" lang="pt-BR" sz="8000" b="0" i="0" u="none" strike="noStrike" kern="1200" cap="none" spc="0" normalizeH="0" baseline="0" noProof="0" dirty="0" smtClean="0">
                <a:ln>
                  <a:noFill/>
                </a:ln>
                <a:solidFill>
                  <a:srgbClr val="FFFF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FF0000"/>
                </a:solidFill>
                <a:effectLst/>
                <a:uLnTx/>
                <a:uFillTx/>
                <a:latin typeface="Arial Black" panose="020B0A04020102020204" pitchFamily="34" charset="0"/>
                <a:ea typeface="AlleyOop" pitchFamily="2" charset="0"/>
                <a:cs typeface="+mn-cs"/>
                <a:hlinkClick r:id="rId4" action="ppaction://hlinksldjump"/>
              </a:rPr>
              <a:t>K</a:t>
            </a:r>
            <a:r>
              <a:rPr kumimoji="0" lang="pt-BR" sz="8000" b="0" i="0" u="none" strike="noStrike" kern="1200" cap="none" spc="0" normalizeH="0" baseline="0" noProof="0" dirty="0">
                <a:ln>
                  <a:noFill/>
                </a:ln>
                <a:solidFill>
                  <a:srgbClr val="FF00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FF0000"/>
                </a:solidFill>
                <a:effectLst/>
                <a:uLnTx/>
                <a:uFillTx/>
                <a:latin typeface="Arial Black" panose="020B0A04020102020204" pitchFamily="34" charset="0"/>
                <a:ea typeface="AlleyOop" pitchFamily="2" charset="0"/>
                <a:cs typeface="+mn-cs"/>
                <a:hlinkClick r:id="rId4" action="ppaction://hlinksldjump"/>
              </a:rPr>
              <a:t>L</a:t>
            </a:r>
            <a:r>
              <a:rPr kumimoji="0" lang="pt-BR" sz="8000" b="0" i="0" u="none" strike="noStrike" kern="1200" cap="none" spc="0" normalizeH="0" baseline="0" noProof="0" dirty="0">
                <a:ln>
                  <a:noFill/>
                </a:ln>
                <a:solidFill>
                  <a:srgbClr val="FF00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FF0000"/>
                </a:solidFill>
                <a:effectLst/>
                <a:uLnTx/>
                <a:uFillTx/>
                <a:latin typeface="Arial Black" panose="020B0A04020102020204" pitchFamily="34" charset="0"/>
                <a:ea typeface="AlleyOop" pitchFamily="2" charset="0"/>
                <a:cs typeface="+mn-cs"/>
                <a:hlinkClick r:id="rId4" action="ppaction://hlinksldjump"/>
              </a:rPr>
              <a:t>M</a:t>
            </a:r>
            <a:r>
              <a:rPr kumimoji="0" lang="pt-BR" sz="8000" b="0" i="0" u="none" strike="noStrike" kern="1200" cap="none" spc="0" normalizeH="0" baseline="0" noProof="0" dirty="0" smtClean="0">
                <a:ln>
                  <a:noFill/>
                </a:ln>
                <a:solidFill>
                  <a:srgbClr val="FF00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smtClean="0">
                <a:ln>
                  <a:noFill/>
                </a:ln>
                <a:solidFill>
                  <a:srgbClr val="FF0000"/>
                </a:solidFill>
                <a:effectLst/>
                <a:uLnTx/>
                <a:uFillTx/>
                <a:latin typeface="Arial Black" panose="020B0A04020102020204" pitchFamily="34" charset="0"/>
                <a:ea typeface="AlleyOop" pitchFamily="2" charset="0"/>
                <a:cs typeface="+mn-cs"/>
                <a:hlinkClick r:id="rId4" action="ppaction://hlinksldjump"/>
              </a:rPr>
              <a:t>O</a:t>
            </a:r>
            <a:r>
              <a:rPr kumimoji="0" lang="pt-BR" sz="8000" b="0" i="0" u="none" strike="noStrike" kern="1200" cap="none" spc="0" normalizeH="0" baseline="0" noProof="0" dirty="0" smtClean="0">
                <a:ln>
                  <a:noFill/>
                </a:ln>
                <a:solidFill>
                  <a:srgbClr val="FF000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smtClean="0">
                <a:ln>
                  <a:noFill/>
                </a:ln>
                <a:solidFill>
                  <a:srgbClr val="FF0000"/>
                </a:solidFill>
                <a:effectLst/>
                <a:uLnTx/>
                <a:uFillTx/>
                <a:latin typeface="Arial Black" panose="020B0A04020102020204" pitchFamily="34" charset="0"/>
                <a:ea typeface="AlleyOop" pitchFamily="2" charset="0"/>
                <a:cs typeface="+mn-cs"/>
                <a:hlinkClick r:id="rId6" action="ppaction://hlinksldjump"/>
              </a:rPr>
              <a:t>Ö</a:t>
            </a:r>
            <a:r>
              <a:rPr kumimoji="0" lang="pt-BR" sz="8000" b="0" i="0" u="none" strike="noStrike" kern="1200" cap="none" spc="0" normalizeH="0" baseline="0" noProof="0" dirty="0" smtClean="0">
                <a:ln>
                  <a:noFill/>
                </a:ln>
                <a:solidFill>
                  <a:srgbClr val="FF0000"/>
                </a:solidFill>
                <a:effectLst/>
                <a:uLnTx/>
                <a:uFillTx/>
                <a:latin typeface="Arial Black" panose="020B0A04020102020204" pitchFamily="34" charset="0"/>
                <a:ea typeface="AlleyOop" pitchFamily="2" charset="0"/>
                <a:cs typeface="+mn-cs"/>
              </a:rPr>
              <a:t>, </a:t>
            </a:r>
            <a:endParaRPr kumimoji="0" lang="tr-TR" sz="8000" b="0" i="0" u="none" strike="noStrike" kern="1200" cap="none" spc="0" normalizeH="0" baseline="0" noProof="0" dirty="0" smtClean="0">
              <a:ln>
                <a:noFill/>
              </a:ln>
              <a:solidFill>
                <a:srgbClr val="FF0000"/>
              </a:solidFill>
              <a:effectLst/>
              <a:uLnTx/>
              <a:uFillTx/>
              <a:latin typeface="Arial Black" panose="020B0A04020102020204" pitchFamily="34" charset="0"/>
              <a:ea typeface="AlleyOop"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dirty="0" smtClean="0">
                <a:ln>
                  <a:noFill/>
                </a:ln>
                <a:solidFill>
                  <a:srgbClr val="7030A0"/>
                </a:solidFill>
                <a:effectLst/>
                <a:uLnTx/>
                <a:uFillTx/>
                <a:latin typeface="Arial Black" panose="020B0A04020102020204" pitchFamily="34" charset="0"/>
                <a:ea typeface="AlleyOop" pitchFamily="2" charset="0"/>
                <a:cs typeface="+mn-cs"/>
                <a:hlinkClick r:id="rId6" action="ppaction://hlinksldjump"/>
              </a:rPr>
              <a:t>P</a:t>
            </a:r>
            <a:r>
              <a:rPr kumimoji="0" lang="pt-BR" sz="8000" b="0" i="0" u="none" strike="noStrike" kern="1200" cap="none" spc="0" normalizeH="0" baseline="0" noProof="0" dirty="0">
                <a:ln>
                  <a:noFill/>
                </a:ln>
                <a:solidFill>
                  <a:srgbClr val="7030A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30A0"/>
                </a:solidFill>
                <a:effectLst/>
                <a:uLnTx/>
                <a:uFillTx/>
                <a:latin typeface="Arial Black" panose="020B0A04020102020204" pitchFamily="34" charset="0"/>
                <a:ea typeface="AlleyOop" pitchFamily="2" charset="0"/>
                <a:cs typeface="+mn-cs"/>
                <a:hlinkClick r:id="rId6" action="ppaction://hlinksldjump"/>
              </a:rPr>
              <a:t>R</a:t>
            </a:r>
            <a:r>
              <a:rPr kumimoji="0" lang="pt-BR" sz="8000" b="0" i="0" u="none" strike="noStrike" kern="1200" cap="none" spc="0" normalizeH="0" baseline="0" noProof="0" dirty="0">
                <a:ln>
                  <a:noFill/>
                </a:ln>
                <a:solidFill>
                  <a:srgbClr val="7030A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30A0"/>
                </a:solidFill>
                <a:effectLst/>
                <a:uLnTx/>
                <a:uFillTx/>
                <a:latin typeface="Arial Black" panose="020B0A04020102020204" pitchFamily="34" charset="0"/>
                <a:ea typeface="AlleyOop" pitchFamily="2" charset="0"/>
                <a:cs typeface="+mn-cs"/>
                <a:hlinkClick r:id="rId6" action="ppaction://hlinksldjump"/>
              </a:rPr>
              <a:t>S</a:t>
            </a:r>
            <a:r>
              <a:rPr kumimoji="0" lang="pt-BR" sz="8000" b="0" i="0" u="none" strike="noStrike" kern="1200" cap="none" spc="0" normalizeH="0" baseline="0" noProof="0" dirty="0">
                <a:ln>
                  <a:noFill/>
                </a:ln>
                <a:solidFill>
                  <a:srgbClr val="7030A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a:ln>
                  <a:noFill/>
                </a:ln>
                <a:solidFill>
                  <a:srgbClr val="7030A0"/>
                </a:solidFill>
                <a:effectLst/>
                <a:uLnTx/>
                <a:uFillTx/>
                <a:latin typeface="Arial Black" panose="020B0A04020102020204" pitchFamily="34" charset="0"/>
                <a:ea typeface="AlleyOop" pitchFamily="2" charset="0"/>
                <a:cs typeface="+mn-cs"/>
                <a:hlinkClick r:id="rId6" action="ppaction://hlinksldjump"/>
              </a:rPr>
              <a:t>Ş</a:t>
            </a:r>
            <a:r>
              <a:rPr kumimoji="0" lang="pt-BR" sz="8000" b="0" i="0" u="none" strike="noStrike" kern="1200" cap="none" spc="0" normalizeH="0" baseline="0" noProof="0" dirty="0">
                <a:ln>
                  <a:noFill/>
                </a:ln>
                <a:solidFill>
                  <a:srgbClr val="7030A0"/>
                </a:solidFill>
                <a:effectLst/>
                <a:uLnTx/>
                <a:uFillTx/>
                <a:latin typeface="Arial Black" panose="020B0A04020102020204" pitchFamily="34" charset="0"/>
                <a:ea typeface="AlleyOop" pitchFamily="2" charset="0"/>
                <a:cs typeface="+mn-cs"/>
              </a:rPr>
              <a:t>, </a:t>
            </a:r>
            <a:r>
              <a:rPr kumimoji="0" lang="pt-BR" sz="8000" b="0" i="0" u="none" strike="noStrike" kern="1200" cap="none" spc="0" normalizeH="0" baseline="0" noProof="0" dirty="0" smtClean="0">
                <a:ln>
                  <a:noFill/>
                </a:ln>
                <a:solidFill>
                  <a:srgbClr val="7030A0"/>
                </a:solidFill>
                <a:effectLst/>
                <a:uLnTx/>
                <a:uFillTx/>
                <a:latin typeface="Arial Black" panose="020B0A04020102020204" pitchFamily="34" charset="0"/>
                <a:ea typeface="AlleyOop" pitchFamily="2" charset="0"/>
                <a:cs typeface="+mn-cs"/>
                <a:hlinkClick r:id="rId6" action="ppaction://hlinksldjump"/>
              </a:rPr>
              <a:t>T</a:t>
            </a:r>
            <a:r>
              <a:rPr kumimoji="0" lang="pt-BR" sz="8000" b="0" i="0" u="none" strike="noStrike" kern="1200" cap="none" spc="0" normalizeH="0" baseline="0" noProof="0" dirty="0" smtClean="0">
                <a:ln>
                  <a:noFill/>
                </a:ln>
                <a:solidFill>
                  <a:srgbClr val="7030A0"/>
                </a:solidFill>
                <a:effectLst/>
                <a:uLnTx/>
                <a:uFillTx/>
                <a:latin typeface="Arial Black" panose="020B0A04020102020204" pitchFamily="34" charset="0"/>
                <a:ea typeface="AlleyOop" pitchFamily="2" charset="0"/>
                <a:cs typeface="+mn-cs"/>
              </a:rPr>
              <a:t>,</a:t>
            </a:r>
            <a:endParaRPr kumimoji="0" lang="tr-TR" sz="8000" b="0" i="0" u="none" strike="noStrike" kern="1200" cap="none" spc="0" normalizeH="0" baseline="0" noProof="0" dirty="0" smtClean="0">
              <a:ln>
                <a:noFill/>
              </a:ln>
              <a:solidFill>
                <a:srgbClr val="7030A0"/>
              </a:solidFill>
              <a:effectLst/>
              <a:uLnTx/>
              <a:uFillTx/>
              <a:latin typeface="Arial Black" panose="020B0A04020102020204" pitchFamily="34" charset="0"/>
              <a:ea typeface="AlleyOop"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dirty="0" smtClean="0">
                <a:ln>
                  <a:noFill/>
                </a:ln>
                <a:solidFill>
                  <a:prstClr val="white">
                    <a:lumMod val="75000"/>
                  </a:prstClr>
                </a:solidFill>
                <a:effectLst/>
                <a:uLnTx/>
                <a:uFillTx/>
                <a:latin typeface="Arial Black" panose="020B0A04020102020204" pitchFamily="34" charset="0"/>
                <a:ea typeface="AlleyOop" pitchFamily="2" charset="0"/>
                <a:cs typeface="+mn-cs"/>
                <a:hlinkClick r:id="rId6" action="ppaction://hlinksldjump"/>
              </a:rPr>
              <a:t>V</a:t>
            </a:r>
            <a:r>
              <a:rPr lang="tr-TR" sz="8000" dirty="0">
                <a:solidFill>
                  <a:prstClr val="white">
                    <a:lumMod val="75000"/>
                  </a:prstClr>
                </a:solidFill>
                <a:latin typeface="Arial Black" panose="020B0A04020102020204" pitchFamily="34" charset="0"/>
                <a:ea typeface="AlleyOop" pitchFamily="2" charset="0"/>
              </a:rPr>
              <a:t>.</a:t>
            </a:r>
            <a:endParaRPr kumimoji="0" lang="tr-TR" sz="8000" b="0" i="0" u="none" strike="noStrike" kern="1200" cap="none" spc="0" normalizeH="0" baseline="0" noProof="0" dirty="0">
              <a:ln>
                <a:noFill/>
              </a:ln>
              <a:solidFill>
                <a:prstClr val="white">
                  <a:lumMod val="75000"/>
                </a:prstClr>
              </a:solidFill>
              <a:effectLst/>
              <a:uLnTx/>
              <a:uFillTx/>
              <a:latin typeface="Arial Black" panose="020B0A04020102020204" pitchFamily="34" charset="0"/>
              <a:ea typeface="AlleyOop" pitchFamily="2" charset="0"/>
              <a:cs typeface="+mn-cs"/>
            </a:endParaRPr>
          </a:p>
        </p:txBody>
      </p:sp>
      <p:sp>
        <p:nvSpPr>
          <p:cNvPr id="5" name="Metin kutusu 4"/>
          <p:cNvSpPr txBox="1"/>
          <p:nvPr/>
        </p:nvSpPr>
        <p:spPr>
          <a:xfrm>
            <a:off x="228600" y="9626600"/>
            <a:ext cx="7620000"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500" b="0" i="0" u="none" strike="noStrike" kern="1200" cap="none" spc="0" normalizeH="0" baseline="0" noProof="0" dirty="0" err="1" smtClean="0">
                <a:ln>
                  <a:noFill/>
                </a:ln>
                <a:solidFill>
                  <a:srgbClr val="70AD47">
                    <a:lumMod val="60000"/>
                    <a:lumOff val="40000"/>
                  </a:srgbClr>
                </a:solidFill>
                <a:effectLst/>
                <a:uLnTx/>
                <a:uFillTx/>
                <a:latin typeface="CF Anarchy" pitchFamily="2" charset="-94"/>
                <a:ea typeface="+mn-ea"/>
                <a:cs typeface="+mn-cs"/>
              </a:rPr>
              <a:t>igdir</a:t>
            </a:r>
            <a:r>
              <a:rPr kumimoji="0" lang="tr-TR" sz="5500" b="0" i="0" u="none" strike="noStrike" kern="1200" cap="none" spc="0" normalizeH="0" baseline="0" noProof="0" dirty="0" smtClean="0">
                <a:ln>
                  <a:noFill/>
                </a:ln>
                <a:solidFill>
                  <a:srgbClr val="70AD47">
                    <a:lumMod val="60000"/>
                    <a:lumOff val="40000"/>
                  </a:srgbClr>
                </a:solidFill>
                <a:effectLst/>
                <a:uLnTx/>
                <a:uFillTx/>
                <a:latin typeface="CF Anarchy" pitchFamily="2" charset="-94"/>
                <a:ea typeface="+mn-ea"/>
                <a:cs typeface="+mn-cs"/>
              </a:rPr>
              <a:t> </a:t>
            </a:r>
            <a:r>
              <a:rPr kumimoji="0" lang="tr-TR" sz="5500" b="0" i="0" u="none" strike="noStrike" kern="1200" cap="none" spc="0" normalizeH="0" baseline="0" noProof="0" dirty="0" smtClean="0">
                <a:ln>
                  <a:noFill/>
                </a:ln>
                <a:solidFill>
                  <a:srgbClr val="FFFF00"/>
                </a:solidFill>
                <a:effectLst/>
                <a:uLnTx/>
                <a:uFillTx/>
                <a:latin typeface="CF Anarchy" pitchFamily="2" charset="-94"/>
                <a:ea typeface="+mn-ea"/>
                <a:cs typeface="+mn-cs"/>
              </a:rPr>
              <a:t>rehberlik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500" b="0" i="0" u="none" strike="noStrike" kern="1200" cap="none" spc="0" normalizeH="0" baseline="0" noProof="0" dirty="0" smtClean="0">
                <a:ln>
                  <a:noFill/>
                </a:ln>
                <a:solidFill>
                  <a:srgbClr val="FF0000"/>
                </a:solidFill>
                <a:effectLst/>
                <a:uLnTx/>
                <a:uFillTx/>
                <a:latin typeface="CF Anarchy" pitchFamily="2" charset="-94"/>
                <a:ea typeface="+mn-ea"/>
                <a:cs typeface="+mn-cs"/>
              </a:rPr>
              <a:t>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500" b="0" i="0" u="none" strike="noStrike" kern="1200" cap="none" spc="0" normalizeH="0" baseline="0" noProof="0" dirty="0" err="1" smtClean="0">
                <a:ln>
                  <a:noFill/>
                </a:ln>
                <a:solidFill>
                  <a:srgbClr val="00B0F0"/>
                </a:solidFill>
                <a:effectLst/>
                <a:uLnTx/>
                <a:uFillTx/>
                <a:latin typeface="CF Anarchy" pitchFamily="2" charset="-94"/>
                <a:ea typeface="+mn-ea"/>
                <a:cs typeface="+mn-cs"/>
              </a:rPr>
              <a:t>Arastirma</a:t>
            </a:r>
            <a:r>
              <a:rPr kumimoji="0" lang="tr-TR" sz="5500" b="0" i="0" u="none" strike="noStrike" kern="1200" cap="none" spc="0" normalizeH="0" baseline="0" noProof="0" dirty="0" smtClean="0">
                <a:ln>
                  <a:noFill/>
                </a:ln>
                <a:solidFill>
                  <a:srgbClr val="00B0F0"/>
                </a:solidFill>
                <a:effectLst/>
                <a:uLnTx/>
                <a:uFillTx/>
                <a:latin typeface="CF Anarchy" pitchFamily="2" charset="-94"/>
                <a:ea typeface="+mn-ea"/>
                <a:cs typeface="+mn-cs"/>
              </a:rPr>
              <a:t> </a:t>
            </a:r>
            <a:r>
              <a:rPr kumimoji="0" lang="tr-TR" sz="5500" b="0" i="0" u="none" strike="noStrike" kern="1200" cap="none" spc="0" normalizeH="0" baseline="0" noProof="0" dirty="0" smtClean="0">
                <a:ln>
                  <a:noFill/>
                </a:ln>
                <a:solidFill>
                  <a:prstClr val="white"/>
                </a:solidFill>
                <a:effectLst/>
                <a:uLnTx/>
                <a:uFillTx/>
                <a:latin typeface="CF Anarchy" pitchFamily="2" charset="-94"/>
                <a:ea typeface="+mn-ea"/>
                <a:cs typeface="+mn-cs"/>
              </a:rPr>
              <a:t>merkezi</a:t>
            </a:r>
            <a:r>
              <a:rPr kumimoji="0" lang="tr-TR" sz="5500" b="0" i="0" u="none" strike="noStrike" kern="1200" cap="none" spc="0" normalizeH="0" baseline="0" noProof="0" dirty="0" smtClean="0">
                <a:ln>
                  <a:noFill/>
                </a:ln>
                <a:solidFill>
                  <a:srgbClr val="70AD47">
                    <a:lumMod val="60000"/>
                    <a:lumOff val="40000"/>
                  </a:srgbClr>
                </a:solidFill>
                <a:effectLst/>
                <a:uLnTx/>
                <a:uFillTx/>
                <a:latin typeface="CF Anarchy" pitchFamily="2" charset="-94"/>
                <a:ea typeface="+mn-ea"/>
                <a:cs typeface="+mn-cs"/>
              </a:rPr>
              <a:t> </a:t>
            </a:r>
            <a:endParaRPr kumimoji="0" lang="tr-TR" sz="5500" b="0" i="0" u="none" strike="noStrike" kern="1200" cap="none" spc="0" normalizeH="0" baseline="0" noProof="0" dirty="0">
              <a:ln>
                <a:noFill/>
              </a:ln>
              <a:solidFill>
                <a:srgbClr val="70AD47">
                  <a:lumMod val="60000"/>
                  <a:lumOff val="40000"/>
                </a:srgbClr>
              </a:solidFill>
              <a:effectLst/>
              <a:uLnTx/>
              <a:uFillTx/>
              <a:latin typeface="CF Anarchy" pitchFamily="2" charset="-94"/>
              <a:ea typeface="+mn-ea"/>
              <a:cs typeface="+mn-cs"/>
            </a:endParaRPr>
          </a:p>
        </p:txBody>
      </p:sp>
      <p:sp>
        <p:nvSpPr>
          <p:cNvPr id="6" name="Metin kutusu 5"/>
          <p:cNvSpPr txBox="1"/>
          <p:nvPr/>
        </p:nvSpPr>
        <p:spPr>
          <a:xfrm>
            <a:off x="4521200" y="863600"/>
            <a:ext cx="5715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FFFF00"/>
                </a:solidFill>
                <a:effectLst/>
                <a:uLnTx/>
                <a:uFillTx/>
                <a:latin typeface="CF Grand Nord" pitchFamily="2" charset="0"/>
                <a:ea typeface="+mn-ea"/>
                <a:cs typeface="+mn-cs"/>
              </a:rPr>
              <a:t>Harflere </a:t>
            </a:r>
            <a:r>
              <a:rPr kumimoji="0" lang="tr-TR" sz="4000" b="0" i="0" u="none" strike="noStrike" kern="1200" cap="none" spc="0" normalizeH="0" baseline="0" noProof="0" dirty="0" err="1" smtClean="0">
                <a:ln>
                  <a:noFill/>
                </a:ln>
                <a:solidFill>
                  <a:srgbClr val="FFFF00"/>
                </a:solidFill>
                <a:effectLst/>
                <a:uLnTx/>
                <a:uFillTx/>
                <a:latin typeface="CF Grand Nord" pitchFamily="2" charset="0"/>
                <a:ea typeface="+mn-ea"/>
                <a:cs typeface="+mn-cs"/>
              </a:rPr>
              <a:t>tiklayin</a:t>
            </a:r>
            <a:r>
              <a:rPr kumimoji="0" lang="tr-TR" sz="4000" b="0" i="0" u="none" strike="noStrike" kern="1200" cap="none" spc="0" normalizeH="0" baseline="0" noProof="0" dirty="0" smtClean="0">
                <a:ln>
                  <a:noFill/>
                </a:ln>
                <a:solidFill>
                  <a:srgbClr val="FFFF00"/>
                </a:solidFill>
                <a:effectLst/>
                <a:uLnTx/>
                <a:uFillTx/>
                <a:latin typeface="CF Grand Nord"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FFFF00"/>
                </a:solidFill>
                <a:effectLst/>
                <a:uLnTx/>
                <a:uFillTx/>
                <a:latin typeface="CF Grand Nord" pitchFamily="2" charset="0"/>
                <a:ea typeface="+mn-ea"/>
                <a:cs typeface="+mn-cs"/>
              </a:rPr>
              <a:t>Ve mesleklere </a:t>
            </a:r>
            <a:r>
              <a:rPr kumimoji="0" lang="tr-TR" sz="4000" b="0" i="0" u="none" strike="noStrike" kern="1200" cap="none" spc="0" normalizeH="0" baseline="0" noProof="0" dirty="0" err="1" smtClean="0">
                <a:ln>
                  <a:noFill/>
                </a:ln>
                <a:solidFill>
                  <a:srgbClr val="FFFF00"/>
                </a:solidFill>
                <a:effectLst/>
                <a:uLnTx/>
                <a:uFillTx/>
                <a:latin typeface="CF Grand Nord" pitchFamily="2" charset="0"/>
                <a:ea typeface="+mn-ea"/>
                <a:cs typeface="+mn-cs"/>
              </a:rPr>
              <a:t>ulasin</a:t>
            </a:r>
            <a:endParaRPr kumimoji="0" lang="tr-TR" sz="4000" b="0" i="0" u="none" strike="noStrike" kern="1200" cap="none" spc="0" normalizeH="0" baseline="0" noProof="0" dirty="0">
              <a:ln>
                <a:noFill/>
              </a:ln>
              <a:solidFill>
                <a:srgbClr val="FFFF00"/>
              </a:solidFill>
              <a:effectLst/>
              <a:uLnTx/>
              <a:uFillTx/>
              <a:latin typeface="CF Grand Nord" pitchFamily="2" charset="0"/>
              <a:ea typeface="+mn-ea"/>
              <a:cs typeface="+mn-cs"/>
            </a:endParaRPr>
          </a:p>
        </p:txBody>
      </p:sp>
    </p:spTree>
    <p:extLst>
      <p:ext uri="{BB962C8B-B14F-4D97-AF65-F5344CB8AC3E}">
        <p14:creationId xmlns:p14="http://schemas.microsoft.com/office/powerpoint/2010/main" val="3769414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3"/>
            <a:ext cx="6045200" cy="646331"/>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HUKUK</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20840" y="3544965"/>
            <a:ext cx="1534394" cy="646331"/>
          </a:xfrm>
          <a:prstGeom prst="rect">
            <a:avLst/>
          </a:prstGeom>
        </p:spPr>
        <p:txBody>
          <a:bodyPr wrap="none">
            <a:spAutoFit/>
          </a:bodyPr>
          <a:lstStyle/>
          <a:p>
            <a:r>
              <a:rPr lang="tr-TR" sz="3600" b="1" dirty="0" smtClean="0">
                <a:latin typeface="Top Secret" panose="02000800000000000000" pitchFamily="2" charset="0"/>
              </a:rPr>
              <a:t>16.073</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GALATASARAY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527,116</a:t>
            </a:r>
          </a:p>
          <a:p>
            <a:pPr algn="ctr"/>
            <a:r>
              <a:rPr lang="tr-TR" sz="1600" b="1" dirty="0" smtClean="0">
                <a:latin typeface="Arial Black" panose="020B0A04020102020204" pitchFamily="34" charset="0"/>
              </a:rPr>
              <a:t>BAŞARI SIRASI: 87</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ERZİNCAN ÜNİVERSİTESİ</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421,858</a:t>
            </a:r>
          </a:p>
          <a:p>
            <a:pPr algn="ctr"/>
            <a:r>
              <a:rPr lang="tr-TR" sz="1600" b="1" dirty="0" smtClean="0">
                <a:latin typeface="Arial Black" panose="020B0A04020102020204" pitchFamily="34" charset="0"/>
              </a:rPr>
              <a:t>BAŞARI SIRASI: 31.200</a:t>
            </a:r>
          </a:p>
        </p:txBody>
      </p:sp>
      <p:sp>
        <p:nvSpPr>
          <p:cNvPr id="18" name="Dikdörtgen 17"/>
          <p:cNvSpPr/>
          <p:nvPr/>
        </p:nvSpPr>
        <p:spPr>
          <a:xfrm>
            <a:off x="1938686" y="4714739"/>
            <a:ext cx="1534394" cy="646331"/>
          </a:xfrm>
          <a:prstGeom prst="rect">
            <a:avLst/>
          </a:prstGeom>
        </p:spPr>
        <p:txBody>
          <a:bodyPr wrap="none">
            <a:spAutoFit/>
          </a:bodyPr>
          <a:lstStyle/>
          <a:p>
            <a:r>
              <a:rPr lang="tr-TR" sz="3600" b="1" dirty="0" smtClean="0">
                <a:latin typeface="Top Secret" panose="02000800000000000000" pitchFamily="2" charset="0"/>
              </a:rPr>
              <a:t>15.860</a:t>
            </a:r>
            <a:endParaRPr lang="tr-TR" sz="4800" b="1" dirty="0">
              <a:latin typeface="Top Secret" panose="02000800000000000000" pitchFamily="2" charset="0"/>
            </a:endParaRPr>
          </a:p>
        </p:txBody>
      </p:sp>
      <p:sp>
        <p:nvSpPr>
          <p:cNvPr id="19" name="Dikdörtgen 18"/>
          <p:cNvSpPr/>
          <p:nvPr/>
        </p:nvSpPr>
        <p:spPr>
          <a:xfrm>
            <a:off x="1971195" y="5806362"/>
            <a:ext cx="1527982" cy="646331"/>
          </a:xfrm>
          <a:prstGeom prst="rect">
            <a:avLst/>
          </a:prstGeom>
        </p:spPr>
        <p:txBody>
          <a:bodyPr wrap="none">
            <a:spAutoFit/>
          </a:bodyPr>
          <a:lstStyle/>
          <a:p>
            <a:r>
              <a:rPr lang="tr-TR" sz="3600" b="1" dirty="0" smtClean="0">
                <a:latin typeface="Top Secret" panose="02000800000000000000" pitchFamily="2" charset="0"/>
              </a:rPr>
              <a:t>15.869</a:t>
            </a:r>
            <a:endParaRPr lang="tr-TR" sz="4800" b="1" dirty="0">
              <a:latin typeface="Top Secret" panose="02000800000000000000" pitchFamily="2" charset="0"/>
            </a:endParaRPr>
          </a:p>
        </p:txBody>
      </p:sp>
      <p:sp>
        <p:nvSpPr>
          <p:cNvPr id="20" name="Dikdörtgen 19"/>
          <p:cNvSpPr/>
          <p:nvPr/>
        </p:nvSpPr>
        <p:spPr>
          <a:xfrm>
            <a:off x="1852532" y="8267648"/>
            <a:ext cx="1510350"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78.415</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7078861"/>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endParaRPr lang="tr-TR" sz="2400" b="1" dirty="0" smtClean="0">
              <a:solidFill>
                <a:schemeClr val="bg1"/>
              </a:solidFill>
            </a:endParaRPr>
          </a:p>
          <a:p>
            <a:r>
              <a:rPr lang="tr-TR" sz="2400" b="1" dirty="0" smtClean="0">
                <a:solidFill>
                  <a:schemeClr val="bg1"/>
                </a:solidFill>
              </a:rPr>
              <a:t> </a:t>
            </a:r>
            <a:r>
              <a:rPr lang="tr-TR" sz="1600" b="1" dirty="0">
                <a:solidFill>
                  <a:schemeClr val="bg1"/>
                </a:solidFill>
              </a:rPr>
              <a:t> </a:t>
            </a:r>
            <a:r>
              <a:rPr lang="tr-TR" b="1" dirty="0">
                <a:solidFill>
                  <a:schemeClr val="bg1"/>
                </a:solidFill>
              </a:rPr>
              <a:t>Hukuk programının amacı, toplumda bireylerin birbirleri ile ve devletle veya devletlerin birbirleriyle ilişkilerini düzenleyen yasaların uygulanması sırasında ortaya çıkacak anlaşmazlıkların çözümü konusunda çalışacak hukukçuları yetiştirmek ve bu alanda araştırma yapmaktır.</a:t>
            </a:r>
            <a:endParaRPr lang="tr-TR" sz="2000" b="1" u="sng" dirty="0" smtClean="0">
              <a:solidFill>
                <a:schemeClr val="bg1"/>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r>
              <a:rPr lang="tr-TR" b="1" dirty="0" smtClean="0">
                <a:solidFill>
                  <a:schemeClr val="bg1"/>
                </a:solidFill>
              </a:rPr>
              <a:t> </a:t>
            </a:r>
          </a:p>
          <a:p>
            <a:r>
              <a:rPr lang="tr-TR" b="1" dirty="0" smtClean="0">
                <a:solidFill>
                  <a:schemeClr val="bg1"/>
                </a:solidFill>
              </a:rPr>
              <a:t>   Hukuk </a:t>
            </a:r>
            <a:r>
              <a:rPr lang="tr-TR" b="1" dirty="0">
                <a:solidFill>
                  <a:schemeClr val="bg1"/>
                </a:solidFill>
              </a:rPr>
              <a:t>fakültesinde başarılı olabilmek için öğrencinin lisede aldığı felsefe, mantık, sosyoloji, kompozisyon ve Türkçe derslerinde başarılı olması beklenir. Hukuk fakültesi mezunları hangi alanda çalışırlarsa çalışsınlar üstün bir akademik yeteneğe, ikna gücüne, sağlam bir mantık ve seziye sahip olmalıdırlar. Hukuk fakültesine girmek isteyenler hukukun, sorumluluğu çok fazla olan bir meslek alanı olduğunu, sürekli çalışma, okuma ve araştırma gerektirdiğini öncelikle kabul etmelidirler. Sabır ve anlayış da bu alanda başarı için gerekli niteliklerdir.</a:t>
            </a:r>
            <a:endParaRPr lang="tr-TR" sz="2000" b="1" u="sng" dirty="0" smtClean="0">
              <a:solidFill>
                <a:schemeClr val="bg1"/>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endParaRPr lang="tr-TR" sz="2000" b="1" dirty="0" smtClean="0">
              <a:solidFill>
                <a:schemeClr val="bg1"/>
              </a:solidFill>
            </a:endParaRPr>
          </a:p>
          <a:p>
            <a:r>
              <a:rPr lang="tr-TR" sz="1600" b="1" dirty="0" smtClean="0">
                <a:solidFill>
                  <a:schemeClr val="bg1"/>
                </a:solidFill>
              </a:rPr>
              <a:t> </a:t>
            </a:r>
            <a:r>
              <a:rPr lang="tr-TR" b="1" dirty="0">
                <a:solidFill>
                  <a:schemeClr val="bg1"/>
                </a:solidFill>
              </a:rPr>
              <a:t>Hukuk fakültesinde 4 yıllık lisans programını tamamlayanlar daha sonra yaptıkları stajın konusuna göre genellikle “Hakim”, “Savcı” ve “Avukat” </a:t>
            </a:r>
            <a:r>
              <a:rPr lang="tr-TR" b="1" dirty="0" smtClean="0">
                <a:solidFill>
                  <a:schemeClr val="bg1"/>
                </a:solidFill>
              </a:rPr>
              <a:t>unvanları </a:t>
            </a:r>
            <a:r>
              <a:rPr lang="tr-TR" b="1" dirty="0">
                <a:solidFill>
                  <a:schemeClr val="bg1"/>
                </a:solidFill>
              </a:rPr>
              <a:t>ile çalışmaktadırlar</a:t>
            </a:r>
            <a:r>
              <a:rPr lang="tr-TR" dirty="0" smtClean="0"/>
              <a:t>..</a:t>
            </a:r>
            <a:endParaRPr lang="tr-TR" sz="1200" b="1" dirty="0">
              <a:solidFill>
                <a:schemeClr val="bg1"/>
              </a:solidFill>
            </a:endParaRPr>
          </a:p>
        </p:txBody>
      </p:sp>
      <p:sp>
        <p:nvSpPr>
          <p:cNvPr id="14" name="Dikdörtgen 13"/>
          <p:cNvSpPr/>
          <p:nvPr/>
        </p:nvSpPr>
        <p:spPr>
          <a:xfrm>
            <a:off x="1902662" y="9407397"/>
            <a:ext cx="1518364"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77.222</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964760" y="10456856"/>
            <a:ext cx="1334020" cy="523220"/>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KADRO</a:t>
            </a:r>
          </a:p>
          <a:p>
            <a:pPr algn="ctr"/>
            <a:r>
              <a:rPr lang="tr-TR" sz="1400" b="1" dirty="0" smtClean="0">
                <a:latin typeface="Agent Orange" panose="00000400000000000000" pitchFamily="2" charset="0"/>
                <a:cs typeface="Agent Orange" panose="00000400000000000000" pitchFamily="2" charset="0"/>
              </a:rPr>
              <a:t> DOLMADI</a:t>
            </a:r>
            <a:endParaRPr lang="tr-TR" sz="1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929263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3"/>
            <a:ext cx="6045200" cy="646331"/>
          </a:xfrm>
          <a:prstGeom prst="rect">
            <a:avLst/>
          </a:prstGeom>
          <a:noFill/>
        </p:spPr>
        <p:txBody>
          <a:bodyPr wrap="square" rtlCol="0">
            <a:spAutoFit/>
          </a:bodyPr>
          <a:lstStyle/>
          <a:p>
            <a:pPr algn="ctr"/>
            <a:r>
              <a:rPr lang="tr-TR" sz="3600" dirty="0" smtClean="0">
                <a:solidFill>
                  <a:schemeClr val="bg1"/>
                </a:solidFill>
                <a:latin typeface="Planet Benson 2" panose="02000503000000020004" pitchFamily="2" charset="0"/>
                <a:cs typeface="Agent Orange" panose="00000400000000000000" pitchFamily="2" charset="0"/>
              </a:rPr>
              <a:t>IC MIMARLIK</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8798" y="3522597"/>
            <a:ext cx="865943" cy="646331"/>
          </a:xfrm>
          <a:prstGeom prst="rect">
            <a:avLst/>
          </a:prstGeom>
        </p:spPr>
        <p:txBody>
          <a:bodyPr wrap="none">
            <a:spAutoFit/>
          </a:bodyPr>
          <a:lstStyle/>
          <a:p>
            <a:r>
              <a:rPr lang="tr-TR" sz="3600" b="1" dirty="0" smtClean="0">
                <a:latin typeface="Top Secret" panose="02000800000000000000" pitchFamily="2" charset="0"/>
              </a:rPr>
              <a:t>471</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TEKNİK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423,868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35.000</a:t>
            </a:r>
            <a:endParaRPr lang="tr-TR" sz="1600" b="1" dirty="0">
              <a:latin typeface="Arial Black" panose="020B0A04020102020204" pitchFamily="34" charset="0"/>
            </a:endParaRPr>
          </a:p>
        </p:txBody>
      </p:sp>
      <p:sp>
        <p:nvSpPr>
          <p:cNvPr id="17" name="Metin kutusu 16"/>
          <p:cNvSpPr txBox="1"/>
          <p:nvPr/>
        </p:nvSpPr>
        <p:spPr>
          <a:xfrm>
            <a:off x="7216272" y="10828911"/>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ÇUKUROVA ÜNİVERSİTESİ</a:t>
            </a:r>
          </a:p>
          <a:p>
            <a:pPr algn="ctr"/>
            <a:r>
              <a:rPr lang="tr-TR" sz="1600" b="1" dirty="0">
                <a:latin typeface="Arial Black" panose="020B0A04020102020204" pitchFamily="34" charset="0"/>
              </a:rPr>
              <a:t>TABAN PUAN: 327,782</a:t>
            </a:r>
          </a:p>
          <a:p>
            <a:pPr algn="ctr"/>
            <a:r>
              <a:rPr lang="tr-TR" sz="1600" b="1" dirty="0" smtClean="0">
                <a:latin typeface="Arial Black" panose="020B0A04020102020204" pitchFamily="34" charset="0"/>
              </a:rPr>
              <a:t>BAŞARI SIRASI: 107.000</a:t>
            </a:r>
          </a:p>
        </p:txBody>
      </p:sp>
      <p:sp>
        <p:nvSpPr>
          <p:cNvPr id="18" name="Dikdörtgen 17"/>
          <p:cNvSpPr/>
          <p:nvPr/>
        </p:nvSpPr>
        <p:spPr>
          <a:xfrm>
            <a:off x="2131190" y="4714739"/>
            <a:ext cx="992579" cy="646331"/>
          </a:xfrm>
          <a:prstGeom prst="rect">
            <a:avLst/>
          </a:prstGeom>
        </p:spPr>
        <p:txBody>
          <a:bodyPr wrap="none">
            <a:spAutoFit/>
          </a:bodyPr>
          <a:lstStyle/>
          <a:p>
            <a:r>
              <a:rPr lang="tr-TR" sz="3600" b="1" dirty="0" smtClean="0">
                <a:latin typeface="Top Secret" panose="02000800000000000000" pitchFamily="2" charset="0"/>
              </a:rPr>
              <a:t>509</a:t>
            </a:r>
            <a:endParaRPr lang="tr-TR" sz="4800" b="1" dirty="0">
              <a:latin typeface="Top Secret" panose="02000800000000000000" pitchFamily="2" charset="0"/>
            </a:endParaRPr>
          </a:p>
        </p:txBody>
      </p:sp>
      <p:sp>
        <p:nvSpPr>
          <p:cNvPr id="19" name="Dikdörtgen 18"/>
          <p:cNvSpPr/>
          <p:nvPr/>
        </p:nvSpPr>
        <p:spPr>
          <a:xfrm>
            <a:off x="2187762" y="5806362"/>
            <a:ext cx="994183" cy="646331"/>
          </a:xfrm>
          <a:prstGeom prst="rect">
            <a:avLst/>
          </a:prstGeom>
        </p:spPr>
        <p:txBody>
          <a:bodyPr wrap="none">
            <a:spAutoFit/>
          </a:bodyPr>
          <a:lstStyle/>
          <a:p>
            <a:r>
              <a:rPr lang="tr-TR" sz="3600" b="1" dirty="0" smtClean="0">
                <a:latin typeface="Top Secret" panose="02000800000000000000" pitchFamily="2" charset="0"/>
              </a:rPr>
              <a:t>605</a:t>
            </a:r>
            <a:endParaRPr lang="tr-TR" sz="4800" b="1" dirty="0">
              <a:latin typeface="Top Secret" panose="02000800000000000000" pitchFamily="2" charset="0"/>
            </a:endParaRPr>
          </a:p>
        </p:txBody>
      </p:sp>
      <p:sp>
        <p:nvSpPr>
          <p:cNvPr id="20" name="Dikdörtgen 19"/>
          <p:cNvSpPr/>
          <p:nvPr/>
        </p:nvSpPr>
        <p:spPr>
          <a:xfrm>
            <a:off x="1852532" y="8267648"/>
            <a:ext cx="150874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86.319</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6924973"/>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1600" b="1" dirty="0">
                <a:solidFill>
                  <a:schemeClr val="bg1"/>
                </a:solidFill>
              </a:rPr>
              <a:t> </a:t>
            </a:r>
            <a:r>
              <a:rPr lang="tr-TR" b="1" dirty="0">
                <a:solidFill>
                  <a:schemeClr val="bg1"/>
                </a:solidFill>
              </a:rPr>
              <a:t>İç mimarlık programının amacı, insanın ihtiyaçlarına ve eldeki malzemenin niteliğine uygun olarak, iç mekânın düzenlenmesi ve mekâna özgü mobilyaların özgün biçimlerinin tasarımı ile ilgili konularda eğitim ve araştırma yapmaktır.</a:t>
            </a:r>
            <a:endParaRPr lang="tr-TR" sz="2000" b="1" u="sng" dirty="0" smtClean="0">
              <a:solidFill>
                <a:srgbClr val="FF0000"/>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r>
              <a:rPr lang="tr-TR" b="1" dirty="0" smtClean="0">
                <a:solidFill>
                  <a:schemeClr val="bg1"/>
                </a:solidFill>
              </a:rPr>
              <a:t>    </a:t>
            </a:r>
            <a:r>
              <a:rPr lang="tr-TR" b="1" dirty="0">
                <a:solidFill>
                  <a:schemeClr val="bg1"/>
                </a:solidFill>
              </a:rPr>
              <a:t>Bu alana girmek isteyen lise öğrencileri kendilerini özellikle resim, genel kültür, sosyoloji, sanat tarihi ve insan bilimleri alanlarında iyi yetiştirmelidirler. Ayrıca kişinin normalin üstünde bir akademik yeteneğin yanında, düzgün şekil çizebilme, düşüncesini ifade edebilme gücüne sahip, yaratıcı bir kimse olması gereklidir. İç mimar toplumdaki tüm işlevler ile ilgili tasarımlara yöneleceği için genel kültürü geniş, yenilikleri izleyen, </a:t>
            </a:r>
            <a:r>
              <a:rPr lang="tr-TR" b="1" dirty="0" smtClean="0">
                <a:solidFill>
                  <a:schemeClr val="bg1"/>
                </a:solidFill>
              </a:rPr>
              <a:t>insanlar arası </a:t>
            </a:r>
            <a:r>
              <a:rPr lang="tr-TR" b="1" dirty="0">
                <a:solidFill>
                  <a:schemeClr val="bg1"/>
                </a:solidFill>
              </a:rPr>
              <a:t>ilişkilerde inandırıcı ve uyumlu olmalıdır</a:t>
            </a:r>
            <a:r>
              <a:rPr lang="tr-TR" b="1" dirty="0" smtClean="0">
                <a:solidFill>
                  <a:schemeClr val="bg1"/>
                </a:solidFill>
              </a:rPr>
              <a:t>.</a:t>
            </a: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 </a:t>
            </a:r>
            <a:r>
              <a:rPr lang="tr-TR" sz="1600" b="1" dirty="0" smtClean="0">
                <a:solidFill>
                  <a:schemeClr val="bg1"/>
                </a:solidFill>
              </a:rPr>
              <a:t> </a:t>
            </a:r>
            <a:r>
              <a:rPr lang="tr-TR" b="1" dirty="0">
                <a:solidFill>
                  <a:schemeClr val="bg1"/>
                </a:solidFill>
              </a:rPr>
              <a:t>İç mimarın çalışma alanı, tasarım aşamasında büro; uygulama ve denetim aşamasında yapılar; malzemelerin yapım aşamasında atölyeler ve fabrikalardır. İç mimarlar yürürlükteki kanun ve sözleşme hükümlerine göre kamu kesiminde özellikle Bayındırlık ve İskân Bakanlığında, belediyelerde çalışabildikleri gibi, serbest olarak kendi bürolarında da çalışmalarını yürütmektedirler. Ülkemizde yetenekli iç mimarlara her zaman ihtiyaç duyulmaktadır.</a:t>
            </a:r>
            <a:endParaRPr lang="tr-TR" sz="1200" b="1" dirty="0">
              <a:solidFill>
                <a:schemeClr val="bg1"/>
              </a:solidFill>
            </a:endParaRPr>
          </a:p>
        </p:txBody>
      </p:sp>
      <p:sp>
        <p:nvSpPr>
          <p:cNvPr id="14" name="Dikdörtgen 13"/>
          <p:cNvSpPr/>
          <p:nvPr/>
        </p:nvSpPr>
        <p:spPr>
          <a:xfrm>
            <a:off x="1902662" y="9407397"/>
            <a:ext cx="1452642"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57.967</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2128266" y="10456856"/>
            <a:ext cx="1007007" cy="523220"/>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KADRO</a:t>
            </a:r>
          </a:p>
          <a:p>
            <a:pPr algn="ctr"/>
            <a:r>
              <a:rPr lang="tr-TR" sz="1400" b="1" dirty="0" smtClean="0">
                <a:latin typeface="Agent Orange" panose="00000400000000000000" pitchFamily="2" charset="0"/>
                <a:cs typeface="Agent Orange" panose="00000400000000000000" pitchFamily="2" charset="0"/>
              </a:rPr>
              <a:t> YOK</a:t>
            </a:r>
            <a:endParaRPr lang="tr-TR" sz="14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428240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3"/>
            <a:ext cx="6045200"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IKTISAT</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2231" y="3546660"/>
            <a:ext cx="1311578" cy="646331"/>
          </a:xfrm>
          <a:prstGeom prst="rect">
            <a:avLst/>
          </a:prstGeom>
        </p:spPr>
        <p:txBody>
          <a:bodyPr wrap="none">
            <a:spAutoFit/>
          </a:bodyPr>
          <a:lstStyle/>
          <a:p>
            <a:r>
              <a:rPr lang="tr-TR" sz="3600" b="1" dirty="0" smtClean="0">
                <a:latin typeface="Top Secret" panose="02000800000000000000" pitchFamily="2" charset="0"/>
              </a:rPr>
              <a:t>16.115</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499,246</a:t>
            </a:r>
          </a:p>
          <a:p>
            <a:pPr algn="ctr"/>
            <a:r>
              <a:rPr lang="tr-TR" sz="1600" b="1" dirty="0" smtClean="0">
                <a:latin typeface="Arial Black" panose="020B0A04020102020204" pitchFamily="34" charset="0"/>
              </a:rPr>
              <a:t>BAŞARI SIRASI: 1.650</a:t>
            </a:r>
            <a:endParaRPr lang="tr-TR" sz="1600" b="1" dirty="0">
              <a:latin typeface="Arial Black" panose="020B0A04020102020204" pitchFamily="34" charset="0"/>
            </a:endParaRPr>
          </a:p>
        </p:txBody>
      </p:sp>
      <p:sp>
        <p:nvSpPr>
          <p:cNvPr id="17" name="Metin kutusu 16"/>
          <p:cNvSpPr txBox="1"/>
          <p:nvPr/>
        </p:nvSpPr>
        <p:spPr>
          <a:xfrm>
            <a:off x="7216272" y="10708596"/>
            <a:ext cx="3481137" cy="1077218"/>
          </a:xfrm>
          <a:prstGeom prst="rect">
            <a:avLst/>
          </a:prstGeom>
          <a:noFill/>
        </p:spPr>
        <p:txBody>
          <a:bodyPr wrap="square" rtlCol="0">
            <a:spAutoFit/>
          </a:bodyPr>
          <a:lstStyle/>
          <a:p>
            <a:pPr algn="ctr"/>
            <a:r>
              <a:rPr lang="tr-TR" sz="1600" b="1" dirty="0" smtClean="0">
                <a:latin typeface="Arial Black" panose="020B0A04020102020204" pitchFamily="34" charset="0"/>
              </a:rPr>
              <a:t>ŞIRNAK ÜNİVERSİTESİ</a:t>
            </a:r>
          </a:p>
          <a:p>
            <a:pPr algn="ctr"/>
            <a:r>
              <a:rPr lang="tr-TR" sz="1600" b="1" dirty="0" smtClean="0">
                <a:latin typeface="Arial Black" panose="020B0A04020102020204" pitchFamily="34" charset="0"/>
              </a:rPr>
              <a:t>KONTENJANI DOLMADIĞI İÇİN TABAN PUAN OLUŞMADI</a:t>
            </a:r>
          </a:p>
        </p:txBody>
      </p:sp>
      <p:sp>
        <p:nvSpPr>
          <p:cNvPr id="18" name="Dikdörtgen 17"/>
          <p:cNvSpPr/>
          <p:nvPr/>
        </p:nvSpPr>
        <p:spPr>
          <a:xfrm>
            <a:off x="1908038" y="4777303"/>
            <a:ext cx="1553630" cy="646331"/>
          </a:xfrm>
          <a:prstGeom prst="rect">
            <a:avLst/>
          </a:prstGeom>
        </p:spPr>
        <p:txBody>
          <a:bodyPr wrap="none">
            <a:spAutoFit/>
          </a:bodyPr>
          <a:lstStyle/>
          <a:p>
            <a:r>
              <a:rPr lang="tr-TR" sz="3600" b="1" dirty="0" smtClean="0">
                <a:latin typeface="Top Secret" panose="02000800000000000000" pitchFamily="2" charset="0"/>
              </a:rPr>
              <a:t>16.989</a:t>
            </a:r>
            <a:endParaRPr lang="tr-TR" sz="4800" b="1" dirty="0">
              <a:latin typeface="Top Secret" panose="02000800000000000000" pitchFamily="2" charset="0"/>
            </a:endParaRPr>
          </a:p>
        </p:txBody>
      </p:sp>
      <p:sp>
        <p:nvSpPr>
          <p:cNvPr id="19" name="Dikdörtgen 18"/>
          <p:cNvSpPr/>
          <p:nvPr/>
        </p:nvSpPr>
        <p:spPr>
          <a:xfrm>
            <a:off x="1929604" y="5778552"/>
            <a:ext cx="1548822" cy="646331"/>
          </a:xfrm>
          <a:prstGeom prst="rect">
            <a:avLst/>
          </a:prstGeom>
        </p:spPr>
        <p:txBody>
          <a:bodyPr wrap="none">
            <a:spAutoFit/>
          </a:bodyPr>
          <a:lstStyle/>
          <a:p>
            <a:r>
              <a:rPr lang="tr-TR" sz="3600" b="1" dirty="0" smtClean="0">
                <a:latin typeface="Top Secret" panose="02000800000000000000" pitchFamily="2" charset="0"/>
              </a:rPr>
              <a:t>16.907</a:t>
            </a:r>
            <a:endParaRPr lang="tr-TR" sz="4800" b="1" dirty="0">
              <a:latin typeface="Top Secret" panose="02000800000000000000" pitchFamily="2" charset="0"/>
            </a:endParaRPr>
          </a:p>
        </p:txBody>
      </p:sp>
      <p:sp>
        <p:nvSpPr>
          <p:cNvPr id="20" name="Dikdörtgen 19"/>
          <p:cNvSpPr/>
          <p:nvPr/>
        </p:nvSpPr>
        <p:spPr>
          <a:xfrm>
            <a:off x="1852532" y="8267648"/>
            <a:ext cx="1558440"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83.419</a:t>
            </a:r>
            <a:endParaRPr lang="tr-TR" sz="2400" b="1" dirty="0">
              <a:latin typeface="Agent Orange" panose="00000400000000000000" pitchFamily="2" charset="0"/>
              <a:cs typeface="Agent Orange" panose="00000400000000000000" pitchFamily="2" charset="0"/>
            </a:endParaRPr>
          </a:p>
        </p:txBody>
      </p:sp>
      <p:sp>
        <p:nvSpPr>
          <p:cNvPr id="3" name="Metin kutusu 2"/>
          <p:cNvSpPr txBox="1"/>
          <p:nvPr/>
        </p:nvSpPr>
        <p:spPr>
          <a:xfrm>
            <a:off x="3495184" y="2351155"/>
            <a:ext cx="6641433" cy="6986528"/>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endParaRPr lang="tr-TR" sz="1600" b="1" dirty="0" smtClean="0">
              <a:solidFill>
                <a:schemeClr val="bg1"/>
              </a:solidFill>
            </a:endParaRPr>
          </a:p>
          <a:p>
            <a:r>
              <a:rPr lang="tr-TR" b="1" dirty="0" smtClean="0">
                <a:solidFill>
                  <a:schemeClr val="bg1"/>
                </a:solidFill>
              </a:rPr>
              <a:t>Tükenebilir </a:t>
            </a:r>
            <a:r>
              <a:rPr lang="tr-TR" b="1" dirty="0">
                <a:solidFill>
                  <a:schemeClr val="bg1"/>
                </a:solidFill>
              </a:rPr>
              <a:t>kaynakların, insanların ihtiyaçlarını karşılamak için etkin şekilde kullanılması, bu kaynakların arttırılması, üretilen mal ve hizmetlerin paylaşımı ile ilgili konularda eğitim ve araştırma yapılır. Çok çeşitli alanlarda çalışabileceği gibi daha çok bankalar ile eğitim ve araştırma kurumlarında çalışılabilir. İktisat programı, tükenebilir kaynakların insanların ihtiyaçlarını karşılamak için en etkin biçimde kullanılması, bu kaynakların artırılması ve üretilen mal ve hizmetlerin bölüşümü ile ilgili konularda eğitim ve araştırma yapar</a:t>
            </a:r>
            <a:r>
              <a:rPr lang="tr-TR" b="1" dirty="0" smtClean="0">
                <a:solidFill>
                  <a:schemeClr val="bg1"/>
                </a:solidFill>
              </a:rPr>
              <a:t>.</a:t>
            </a: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endParaRPr lang="tr-TR" b="1" dirty="0" smtClean="0">
              <a:solidFill>
                <a:schemeClr val="bg1"/>
              </a:solidFill>
            </a:endParaRPr>
          </a:p>
          <a:p>
            <a:r>
              <a:rPr lang="tr-TR" b="1" dirty="0" smtClean="0">
                <a:solidFill>
                  <a:schemeClr val="bg1"/>
                </a:solidFill>
              </a:rPr>
              <a:t>Bu </a:t>
            </a:r>
            <a:r>
              <a:rPr lang="tr-TR" b="1" dirty="0">
                <a:solidFill>
                  <a:schemeClr val="bg1"/>
                </a:solidFill>
              </a:rPr>
              <a:t>alanda öğrenim yapmak isteyenlerin akademik yeteneğin yanı sıra, sayısal düşünme yeteneğine de sahip olmaları beklenir. Başarılı olabilmek için her şeyden önce araştırma, inceleme yapmayı, yönetim ve idari alanlarda çalışmayı sevmek önemlidir. Yaratıcılık da bu alanda başarıyı artıran bir özelliktir.</a:t>
            </a:r>
            <a:endParaRPr lang="tr-TR" sz="2000" b="1" u="sng" dirty="0" smtClean="0">
              <a:solidFill>
                <a:srgbClr val="FF0000"/>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endParaRPr lang="tr-TR" sz="2000" b="1" dirty="0" smtClean="0">
              <a:solidFill>
                <a:schemeClr val="bg1"/>
              </a:solidFill>
            </a:endParaRPr>
          </a:p>
          <a:p>
            <a:r>
              <a:rPr lang="tr-TR" sz="2000" b="1" dirty="0" smtClean="0">
                <a:solidFill>
                  <a:schemeClr val="bg1"/>
                </a:solidFill>
              </a:rPr>
              <a:t>Mezunlar </a:t>
            </a:r>
            <a:r>
              <a:rPr lang="tr-TR" sz="2000" b="1" dirty="0">
                <a:solidFill>
                  <a:schemeClr val="bg1"/>
                </a:solidFill>
              </a:rPr>
              <a:t>çok çeşitli alanlarda iş bulabilmekle birlikte, ise de son yıllarda en çok bankalar ile eğitim ve araştırma kurumlarında istihdam edilmektedirler.</a:t>
            </a:r>
            <a:endParaRPr lang="tr-TR" sz="1200" b="1" dirty="0">
              <a:solidFill>
                <a:schemeClr val="bg1"/>
              </a:solidFill>
            </a:endParaRPr>
          </a:p>
        </p:txBody>
      </p:sp>
      <p:sp>
        <p:nvSpPr>
          <p:cNvPr id="14" name="Dikdörtgen 13"/>
          <p:cNvSpPr/>
          <p:nvPr/>
        </p:nvSpPr>
        <p:spPr>
          <a:xfrm>
            <a:off x="1902662" y="9407397"/>
            <a:ext cx="1545616"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84.977</a:t>
            </a:r>
            <a:endParaRPr lang="tr-TR" sz="2400" b="1" dirty="0">
              <a:latin typeface="Agent Orange" panose="00000400000000000000" pitchFamily="2" charset="0"/>
              <a:cs typeface="Agent Orange" panose="00000400000000000000" pitchFamily="2" charset="0"/>
            </a:endParaRPr>
          </a:p>
        </p:txBody>
      </p:sp>
      <p:sp>
        <p:nvSpPr>
          <p:cNvPr id="21" name="Dikdörtgen 20"/>
          <p:cNvSpPr/>
          <p:nvPr/>
        </p:nvSpPr>
        <p:spPr>
          <a:xfrm>
            <a:off x="1828487" y="10187357"/>
            <a:ext cx="1606530" cy="769441"/>
          </a:xfrm>
          <a:prstGeom prst="rect">
            <a:avLst/>
          </a:prstGeom>
        </p:spPr>
        <p:txBody>
          <a:bodyPr wrap="none">
            <a:spAutoFit/>
          </a:bodyPr>
          <a:lstStyle/>
          <a:p>
            <a:pPr algn="ctr"/>
            <a:endParaRPr lang="tr-TR" sz="2200" b="1" dirty="0" smtClean="0">
              <a:latin typeface="Agent Orange" panose="00000400000000000000" pitchFamily="2" charset="0"/>
              <a:cs typeface="Agent Orange" panose="00000400000000000000" pitchFamily="2" charset="0"/>
            </a:endParaRPr>
          </a:p>
          <a:p>
            <a:pPr algn="ctr"/>
            <a:r>
              <a:rPr lang="tr-TR" sz="2200" b="1" dirty="0">
                <a:latin typeface="Agent Orange" panose="00000400000000000000" pitchFamily="2" charset="0"/>
                <a:cs typeface="Agent Orange" panose="00000400000000000000" pitchFamily="2" charset="0"/>
              </a:rPr>
              <a:t> </a:t>
            </a:r>
            <a:r>
              <a:rPr lang="tr-TR" sz="2200" b="1" dirty="0" smtClean="0">
                <a:latin typeface="Agent Orange" panose="00000400000000000000" pitchFamily="2" charset="0"/>
                <a:cs typeface="Agent Orange" panose="00000400000000000000" pitchFamily="2" charset="0"/>
              </a:rPr>
              <a:t>84.336</a:t>
            </a:r>
            <a:endParaRPr lang="tr-TR" sz="22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123943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52853"/>
            <a:ext cx="6045200"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ilahiyat</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2231" y="3546660"/>
            <a:ext cx="1544012" cy="646331"/>
          </a:xfrm>
          <a:prstGeom prst="rect">
            <a:avLst/>
          </a:prstGeom>
        </p:spPr>
        <p:txBody>
          <a:bodyPr wrap="none">
            <a:spAutoFit/>
          </a:bodyPr>
          <a:lstStyle/>
          <a:p>
            <a:r>
              <a:rPr lang="tr-TR" sz="3600" b="1" dirty="0" smtClean="0">
                <a:latin typeface="Top Secret" panose="02000800000000000000" pitchFamily="2" charset="0"/>
              </a:rPr>
              <a:t>14.364</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MARMARA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434,582</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37.700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IĞDIR ÜNİVERSİTESİ</a:t>
            </a:r>
          </a:p>
          <a:p>
            <a:pPr algn="ctr"/>
            <a:r>
              <a:rPr lang="tr-TR" sz="1600" b="1" dirty="0">
                <a:latin typeface="Arial Black" panose="020B0A04020102020204" pitchFamily="34" charset="0"/>
              </a:rPr>
              <a:t>TABAN </a:t>
            </a:r>
            <a:r>
              <a:rPr lang="tr-TR" sz="1600" b="1" dirty="0" smtClean="0">
                <a:latin typeface="Arial Black" panose="020B0A04020102020204" pitchFamily="34" charset="0"/>
              </a:rPr>
              <a:t>PUAN:335,549</a:t>
            </a:r>
          </a:p>
          <a:p>
            <a:pPr algn="ctr"/>
            <a:r>
              <a:rPr lang="tr-TR" sz="1600" b="1" dirty="0" smtClean="0">
                <a:latin typeface="Arial Black" panose="020B0A04020102020204" pitchFamily="34" charset="0"/>
              </a:rPr>
              <a:t>BAŞARI SIRASI: 338.000</a:t>
            </a:r>
          </a:p>
        </p:txBody>
      </p:sp>
      <p:sp>
        <p:nvSpPr>
          <p:cNvPr id="18" name="Dikdörtgen 17"/>
          <p:cNvSpPr/>
          <p:nvPr/>
        </p:nvSpPr>
        <p:spPr>
          <a:xfrm>
            <a:off x="1908038" y="4777303"/>
            <a:ext cx="1487908" cy="646331"/>
          </a:xfrm>
          <a:prstGeom prst="rect">
            <a:avLst/>
          </a:prstGeom>
        </p:spPr>
        <p:txBody>
          <a:bodyPr wrap="none">
            <a:spAutoFit/>
          </a:bodyPr>
          <a:lstStyle/>
          <a:p>
            <a:r>
              <a:rPr lang="tr-TR" sz="3600" b="1" dirty="0" smtClean="0">
                <a:latin typeface="Top Secret" panose="02000800000000000000" pitchFamily="2" charset="0"/>
              </a:rPr>
              <a:t>13.825</a:t>
            </a:r>
            <a:endParaRPr lang="tr-TR" sz="4800" b="1" dirty="0">
              <a:latin typeface="Top Secret" panose="02000800000000000000" pitchFamily="2" charset="0"/>
            </a:endParaRPr>
          </a:p>
        </p:txBody>
      </p:sp>
      <p:sp>
        <p:nvSpPr>
          <p:cNvPr id="19" name="Dikdörtgen 18"/>
          <p:cNvSpPr/>
          <p:nvPr/>
        </p:nvSpPr>
        <p:spPr>
          <a:xfrm>
            <a:off x="1929604" y="5778552"/>
            <a:ext cx="1518364" cy="646331"/>
          </a:xfrm>
          <a:prstGeom prst="rect">
            <a:avLst/>
          </a:prstGeom>
        </p:spPr>
        <p:txBody>
          <a:bodyPr wrap="none">
            <a:spAutoFit/>
          </a:bodyPr>
          <a:lstStyle/>
          <a:p>
            <a:r>
              <a:rPr lang="tr-TR" sz="3600" b="1" dirty="0" smtClean="0">
                <a:latin typeface="Top Secret" panose="02000800000000000000" pitchFamily="2" charset="0"/>
              </a:rPr>
              <a:t>13.580</a:t>
            </a:r>
            <a:endParaRPr lang="tr-TR" sz="4800" b="1" dirty="0">
              <a:latin typeface="Top Secret" panose="02000800000000000000" pitchFamily="2" charset="0"/>
            </a:endParaRPr>
          </a:p>
        </p:txBody>
      </p:sp>
      <p:sp>
        <p:nvSpPr>
          <p:cNvPr id="3" name="Metin kutusu 2"/>
          <p:cNvSpPr txBox="1"/>
          <p:nvPr/>
        </p:nvSpPr>
        <p:spPr>
          <a:xfrm>
            <a:off x="3495184" y="2274955"/>
            <a:ext cx="6641433" cy="7171194"/>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b="1" dirty="0" smtClean="0">
                <a:solidFill>
                  <a:schemeClr val="bg1"/>
                </a:solidFill>
              </a:rPr>
              <a:t>İlahiyat </a:t>
            </a:r>
            <a:r>
              <a:rPr lang="tr-TR" b="1" dirty="0">
                <a:solidFill>
                  <a:schemeClr val="bg1"/>
                </a:solidFill>
              </a:rPr>
              <a:t>programının amacı başta İslam dini olmak üzere, çeşitli dinleri bilimsel yöntemlerle inceleyerek bilimsel tutumu benimsemiş ve geniş görüşlü aydın din adamı yetiştirmek için eğitim ve bu alanda araştırma yapmaktır</a:t>
            </a:r>
            <a:r>
              <a:rPr lang="tr-TR" b="1" dirty="0" smtClean="0">
                <a:solidFill>
                  <a:schemeClr val="bg1"/>
                </a:solidFill>
              </a:rPr>
              <a:t>.</a:t>
            </a: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r>
              <a:rPr lang="tr-TR" b="1" dirty="0" smtClean="0">
                <a:solidFill>
                  <a:schemeClr val="bg1"/>
                </a:solidFill>
              </a:rPr>
              <a:t>İlahiyat </a:t>
            </a:r>
            <a:r>
              <a:rPr lang="tr-TR" b="1" dirty="0">
                <a:solidFill>
                  <a:schemeClr val="bg1"/>
                </a:solidFill>
              </a:rPr>
              <a:t>fakültesine girmek isteyen bir kimselerin, üstün bir genel akademik yeteneğe, özellikle de sözlü düşünme yeteneğine, düşüncelerini, başkalarına aktarma gücüne sahip, felsefe, sosyoloji, psikoloji, özellikle sosyal psikoloji ve tarihe meraklı ve bu konularda iyi yetişmiş belleği güçlü olmaları gereklidir. Bu alanda çalışacak kimselerin ayrıca sabırlı, hoşgörülü, yeniliklere açık, öğrenmeye istekli olmaları beklenir</a:t>
            </a:r>
            <a:r>
              <a:rPr lang="tr-TR" b="1" dirty="0" smtClean="0">
                <a:solidFill>
                  <a:schemeClr val="bg1"/>
                </a:solidFill>
              </a:rPr>
              <a:t>.</a:t>
            </a: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b="1" dirty="0" smtClean="0">
                <a:solidFill>
                  <a:schemeClr val="bg1"/>
                </a:solidFill>
              </a:rPr>
              <a:t>Halen </a:t>
            </a:r>
            <a:r>
              <a:rPr lang="tr-TR" b="1" dirty="0">
                <a:solidFill>
                  <a:schemeClr val="bg1"/>
                </a:solidFill>
              </a:rPr>
              <a:t>ilahiyat fakültesi mezunlarının önemli bir kısmı imam hatip okullarında meslek dersleri ve orta dereceli okullarda din ve ahlak dersleri öğretmeni olarak görev almakta, bir kısmı müftü ya da vaiz olarak çalışmakta, küçük bir kısmı da ya Diyanet İşleri Başkanlığında ya da fakülte ve yüksekokullarda öğretim ve araştırma alanında çalışmaktadırlar. Son yıllarda ülkemizde çok sayıda imam hatip okulları açılması, ilahiyat fakültesi mezunlarına öğretmen olma olanağı sağlamıştır. Ancak, müftü veya vaiz olarak çalışma alanının sınırlı olduğu söylenebilir.</a:t>
            </a:r>
            <a:endParaRPr lang="tr-TR" sz="1100" b="1" dirty="0">
              <a:solidFill>
                <a:schemeClr val="bg1"/>
              </a:solidFill>
            </a:endParaRPr>
          </a:p>
        </p:txBody>
      </p:sp>
      <p:sp>
        <p:nvSpPr>
          <p:cNvPr id="2" name="Dikdörtgen 1"/>
          <p:cNvSpPr/>
          <p:nvPr/>
        </p:nvSpPr>
        <p:spPr>
          <a:xfrm>
            <a:off x="-66998" y="8138602"/>
            <a:ext cx="5397500" cy="646331"/>
          </a:xfrm>
          <a:prstGeom prst="rect">
            <a:avLst/>
          </a:prstGeom>
        </p:spPr>
        <p:txBody>
          <a:bodyPr>
            <a:spAutoFit/>
          </a:bodyPr>
          <a:lstStyle/>
          <a:p>
            <a:pPr algn="ctr"/>
            <a:r>
              <a:rPr lang="tr-TR" b="1" dirty="0">
                <a:latin typeface="Arial Black" panose="020B0A04020102020204" pitchFamily="34" charset="0"/>
                <a:cs typeface="Agent Orange" panose="00000400000000000000" pitchFamily="2" charset="0"/>
              </a:rPr>
              <a:t>Taban puan </a:t>
            </a:r>
          </a:p>
          <a:p>
            <a:pPr algn="ctr"/>
            <a:r>
              <a:rPr lang="tr-TR" b="1" dirty="0">
                <a:latin typeface="Arial Black" panose="020B0A04020102020204" pitchFamily="34" charset="0"/>
                <a:cs typeface="Agent Orange" panose="00000400000000000000" pitchFamily="2" charset="0"/>
              </a:rPr>
              <a:t>oluşmadı</a:t>
            </a:r>
          </a:p>
        </p:txBody>
      </p:sp>
      <p:sp>
        <p:nvSpPr>
          <p:cNvPr id="16" name="Dikdörtgen 15"/>
          <p:cNvSpPr/>
          <p:nvPr/>
        </p:nvSpPr>
        <p:spPr>
          <a:xfrm>
            <a:off x="-69134" y="9274046"/>
            <a:ext cx="5397500" cy="646331"/>
          </a:xfrm>
          <a:prstGeom prst="rect">
            <a:avLst/>
          </a:prstGeom>
        </p:spPr>
        <p:txBody>
          <a:bodyPr>
            <a:spAutoFit/>
          </a:bodyPr>
          <a:lstStyle/>
          <a:p>
            <a:pPr algn="ctr"/>
            <a:r>
              <a:rPr lang="tr-TR" b="1" dirty="0">
                <a:latin typeface="Arial Black" panose="020B0A04020102020204" pitchFamily="34" charset="0"/>
                <a:cs typeface="Agent Orange" panose="00000400000000000000" pitchFamily="2" charset="0"/>
              </a:rPr>
              <a:t>Taban puan </a:t>
            </a:r>
          </a:p>
          <a:p>
            <a:pPr algn="ctr"/>
            <a:r>
              <a:rPr lang="tr-TR" b="1" dirty="0">
                <a:latin typeface="Arial Black" panose="020B0A04020102020204" pitchFamily="34" charset="0"/>
                <a:cs typeface="Agent Orange" panose="00000400000000000000" pitchFamily="2" charset="0"/>
              </a:rPr>
              <a:t>oluşmadı</a:t>
            </a:r>
          </a:p>
        </p:txBody>
      </p:sp>
      <p:sp>
        <p:nvSpPr>
          <p:cNvPr id="22" name="Dikdörtgen 21"/>
          <p:cNvSpPr/>
          <p:nvPr/>
        </p:nvSpPr>
        <p:spPr>
          <a:xfrm>
            <a:off x="-69134" y="10345094"/>
            <a:ext cx="5397500" cy="646331"/>
          </a:xfrm>
          <a:prstGeom prst="rect">
            <a:avLst/>
          </a:prstGeom>
        </p:spPr>
        <p:txBody>
          <a:bodyPr>
            <a:spAutoFit/>
          </a:bodyPr>
          <a:lstStyle/>
          <a:p>
            <a:pPr algn="ctr"/>
            <a:r>
              <a:rPr lang="tr-TR" b="1" dirty="0">
                <a:latin typeface="Arial Black" panose="020B0A04020102020204" pitchFamily="34" charset="0"/>
                <a:cs typeface="Agent Orange" panose="00000400000000000000" pitchFamily="2" charset="0"/>
              </a:rPr>
              <a:t>Taban puan </a:t>
            </a:r>
          </a:p>
          <a:p>
            <a:pPr algn="ctr"/>
            <a:r>
              <a:rPr lang="tr-TR" b="1" dirty="0">
                <a:latin typeface="Arial Black" panose="020B0A04020102020204" pitchFamily="34" charset="0"/>
                <a:cs typeface="Agent Orange" panose="00000400000000000000" pitchFamily="2" charset="0"/>
              </a:rPr>
              <a:t>oluşmadı</a:t>
            </a: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459180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99390"/>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INGILIZCE ÖGRETMELIGI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1" y="3546660"/>
            <a:ext cx="1257075" cy="646331"/>
          </a:xfrm>
          <a:prstGeom prst="rect">
            <a:avLst/>
          </a:prstGeom>
        </p:spPr>
        <p:txBody>
          <a:bodyPr wrap="none">
            <a:spAutoFit/>
          </a:bodyPr>
          <a:lstStyle/>
          <a:p>
            <a:r>
              <a:rPr lang="tr-TR" sz="3600" b="1" dirty="0" smtClean="0">
                <a:latin typeface="Top Secret" panose="02000800000000000000" pitchFamily="2" charset="0"/>
              </a:rPr>
              <a:t>4.138</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DİL-1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DİL-1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482,417</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1.730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BAYBURT ÜNİVERSİTESİ</a:t>
            </a:r>
          </a:p>
          <a:p>
            <a:pPr algn="ctr"/>
            <a:r>
              <a:rPr lang="tr-TR" sz="1600" b="1" dirty="0">
                <a:latin typeface="Arial Black" panose="020B0A04020102020204" pitchFamily="34" charset="0"/>
              </a:rPr>
              <a:t>TABAN </a:t>
            </a:r>
            <a:r>
              <a:rPr lang="tr-TR" sz="1600" b="1" dirty="0" smtClean="0">
                <a:latin typeface="Arial Black" panose="020B0A04020102020204" pitchFamily="34" charset="0"/>
              </a:rPr>
              <a:t>PUAN:373,825</a:t>
            </a:r>
          </a:p>
          <a:p>
            <a:pPr algn="ctr"/>
            <a:r>
              <a:rPr lang="tr-TR" sz="1600" b="1" dirty="0" smtClean="0">
                <a:latin typeface="Arial Black" panose="020B0A04020102020204" pitchFamily="34" charset="0"/>
              </a:rPr>
              <a:t> BAŞARI SIRASI: 15.400</a:t>
            </a:r>
          </a:p>
        </p:txBody>
      </p:sp>
      <p:sp>
        <p:nvSpPr>
          <p:cNvPr id="18" name="Dikdörtgen 17"/>
          <p:cNvSpPr/>
          <p:nvPr/>
        </p:nvSpPr>
        <p:spPr>
          <a:xfrm>
            <a:off x="2009638" y="4777303"/>
            <a:ext cx="1247457" cy="646331"/>
          </a:xfrm>
          <a:prstGeom prst="rect">
            <a:avLst/>
          </a:prstGeom>
        </p:spPr>
        <p:txBody>
          <a:bodyPr wrap="none">
            <a:spAutoFit/>
          </a:bodyPr>
          <a:lstStyle/>
          <a:p>
            <a:r>
              <a:rPr lang="tr-TR" sz="3600" b="1" dirty="0" smtClean="0">
                <a:latin typeface="Top Secret" panose="02000800000000000000" pitchFamily="2" charset="0"/>
              </a:rPr>
              <a:t>4.123</a:t>
            </a:r>
            <a:endParaRPr lang="tr-TR" sz="4800" b="1" dirty="0">
              <a:latin typeface="Top Secret" panose="02000800000000000000" pitchFamily="2" charset="0"/>
            </a:endParaRPr>
          </a:p>
        </p:txBody>
      </p:sp>
      <p:sp>
        <p:nvSpPr>
          <p:cNvPr id="19" name="Dikdörtgen 18"/>
          <p:cNvSpPr/>
          <p:nvPr/>
        </p:nvSpPr>
        <p:spPr>
          <a:xfrm>
            <a:off x="2005804" y="5778552"/>
            <a:ext cx="1287532" cy="646331"/>
          </a:xfrm>
          <a:prstGeom prst="rect">
            <a:avLst/>
          </a:prstGeom>
        </p:spPr>
        <p:txBody>
          <a:bodyPr wrap="none">
            <a:spAutoFit/>
          </a:bodyPr>
          <a:lstStyle/>
          <a:p>
            <a:r>
              <a:rPr lang="tr-TR" sz="3600" b="1" dirty="0" smtClean="0">
                <a:latin typeface="Top Secret" panose="02000800000000000000" pitchFamily="2" charset="0"/>
              </a:rPr>
              <a:t>4.196</a:t>
            </a:r>
            <a:endParaRPr lang="tr-TR" sz="4800" b="1" dirty="0">
              <a:latin typeface="Top Secret" panose="02000800000000000000" pitchFamily="2" charset="0"/>
            </a:endParaRPr>
          </a:p>
        </p:txBody>
      </p:sp>
      <p:sp>
        <p:nvSpPr>
          <p:cNvPr id="3" name="Metin kutusu 2"/>
          <p:cNvSpPr txBox="1"/>
          <p:nvPr/>
        </p:nvSpPr>
        <p:spPr>
          <a:xfrm>
            <a:off x="3495184" y="2274955"/>
            <a:ext cx="6641433" cy="7417415"/>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b="1" dirty="0">
                <a:solidFill>
                  <a:schemeClr val="bg1"/>
                </a:solidFill>
              </a:rPr>
              <a:t>Çalıştığı eğitim kurum ya da kuruluşunda; öğrencilere ya da yetişkinlere, İngilizce, </a:t>
            </a:r>
            <a:r>
              <a:rPr lang="tr-TR" b="1" dirty="0" err="1" smtClean="0">
                <a:solidFill>
                  <a:schemeClr val="bg1"/>
                </a:solidFill>
              </a:rPr>
              <a:t>dilindee</a:t>
            </a:r>
            <a:r>
              <a:rPr lang="tr-TR" b="1" dirty="0" smtClean="0">
                <a:solidFill>
                  <a:schemeClr val="bg1"/>
                </a:solidFill>
              </a:rPr>
              <a:t> </a:t>
            </a:r>
            <a:r>
              <a:rPr lang="tr-TR" b="1" dirty="0">
                <a:solidFill>
                  <a:schemeClr val="bg1"/>
                </a:solidFill>
              </a:rPr>
              <a:t>eğitim veren kişidir.</a:t>
            </a:r>
            <a:endParaRPr lang="tr-TR" sz="2000" b="1" u="sng" dirty="0" smtClean="0">
              <a:solidFill>
                <a:srgbClr val="FF0000"/>
              </a:solidFill>
              <a:latin typeface="Arial Black" panose="020B0A04020102020204" pitchFamily="34" charset="0"/>
            </a:endParaRP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p>
          <a:p>
            <a:r>
              <a:rPr lang="tr-TR" b="1" dirty="0">
                <a:solidFill>
                  <a:schemeClr val="bg1"/>
                </a:solidFill>
              </a:rPr>
              <a:t>Yabancı dil öğretmeni olmak isteyenlerin;</a:t>
            </a:r>
          </a:p>
          <a:p>
            <a:r>
              <a:rPr lang="tr-TR" b="1" dirty="0">
                <a:solidFill>
                  <a:schemeClr val="bg1"/>
                </a:solidFill>
              </a:rPr>
              <a:t>- Üst düzeyde genel yeteneğe sahip,</a:t>
            </a:r>
          </a:p>
          <a:p>
            <a:r>
              <a:rPr lang="tr-TR" b="1" dirty="0">
                <a:solidFill>
                  <a:schemeClr val="bg1"/>
                </a:solidFill>
              </a:rPr>
              <a:t>- Sözel yeteneği gelişmiş, inceleme, araştırma merakı olan,</a:t>
            </a:r>
          </a:p>
          <a:p>
            <a:r>
              <a:rPr lang="tr-TR" b="1" dirty="0">
                <a:solidFill>
                  <a:schemeClr val="bg1"/>
                </a:solidFill>
              </a:rPr>
              <a:t>- Yabancı dile karşı ilgili ve bu alanda başarılı, belleği güçlü,</a:t>
            </a:r>
          </a:p>
          <a:p>
            <a:r>
              <a:rPr lang="tr-TR" b="1" dirty="0">
                <a:solidFill>
                  <a:schemeClr val="bg1"/>
                </a:solidFill>
              </a:rPr>
              <a:t>- Düşüncelerini başkalarına açık bir biçimde aktarabilen,</a:t>
            </a:r>
          </a:p>
          <a:p>
            <a:r>
              <a:rPr lang="tr-TR" b="1" dirty="0">
                <a:solidFill>
                  <a:schemeClr val="bg1"/>
                </a:solidFill>
              </a:rPr>
              <a:t>- İyi bir öğrenme ortamı sağlayabilen,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 kimseler olmaları gerekir.</a:t>
            </a:r>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b="1" dirty="0">
                <a:solidFill>
                  <a:schemeClr val="bg1"/>
                </a:solidFill>
              </a:rPr>
              <a:t>- Meslek elemanları Milli Eğitim Bakanlığına bağlı okullarda yabancı dil (İngilizce, Fransızca, Almanca, Japonca) öğretmeni olarak çalışabilirler. Bunun yanı sıra dershane vb. kuruluşlarda çalışabilirler. İngilizce öğretmenleri, </a:t>
            </a:r>
            <a:r>
              <a:rPr lang="tr-TR" b="1" dirty="0" err="1">
                <a:solidFill>
                  <a:schemeClr val="bg1"/>
                </a:solidFill>
              </a:rPr>
              <a:t>İngilizce’nin</a:t>
            </a:r>
            <a:r>
              <a:rPr lang="tr-TR" b="1" dirty="0">
                <a:solidFill>
                  <a:schemeClr val="bg1"/>
                </a:solidFill>
              </a:rPr>
              <a:t> çok yaygın olarak kullanılmasından ötürü , diğer yabancı dil öğretmenlerine göre daha geniş iş olanaklarına sahiptirler.</a:t>
            </a:r>
          </a:p>
          <a:p>
            <a:r>
              <a:rPr lang="tr-TR" b="1" dirty="0">
                <a:solidFill>
                  <a:schemeClr val="bg1"/>
                </a:solidFill>
              </a:rPr>
              <a:t>- Yabancı dil öğretmenlerinin çalışma alanları çok geniş olup ticaret ve turizm şirketlerinde tercüman, üniversitelerde okutman olarak çalışabilmektedirler.</a:t>
            </a:r>
            <a:endParaRPr lang="tr-TR" sz="1100" b="1" dirty="0">
              <a:solidFill>
                <a:schemeClr val="bg1"/>
              </a:solidFill>
            </a:endParaRPr>
          </a:p>
        </p:txBody>
      </p:sp>
      <p:sp>
        <p:nvSpPr>
          <p:cNvPr id="20" name="Dikdörtgen 19"/>
          <p:cNvSpPr/>
          <p:nvPr/>
        </p:nvSpPr>
        <p:spPr>
          <a:xfrm>
            <a:off x="1958548" y="8197383"/>
            <a:ext cx="1452642"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70.035</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907045" y="9339030"/>
            <a:ext cx="1327608"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68,622</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35247" y="10429275"/>
            <a:ext cx="1322798"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69.823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9321830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99390"/>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INSAAT MÜHENDISLIGI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1" y="3546660"/>
            <a:ext cx="1337226" cy="646331"/>
          </a:xfrm>
          <a:prstGeom prst="rect">
            <a:avLst/>
          </a:prstGeom>
        </p:spPr>
        <p:txBody>
          <a:bodyPr wrap="none">
            <a:spAutoFit/>
          </a:bodyPr>
          <a:lstStyle/>
          <a:p>
            <a:r>
              <a:rPr lang="tr-TR" sz="3600" b="1" dirty="0" smtClean="0">
                <a:latin typeface="Top Secret" panose="02000800000000000000" pitchFamily="2" charset="0"/>
              </a:rPr>
              <a:t>11.169</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497,782</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5.060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ŞIRNAK ÜNİVERSİTESİ</a:t>
            </a:r>
          </a:p>
          <a:p>
            <a:pPr algn="ctr"/>
            <a:r>
              <a:rPr lang="tr-TR" sz="1600" b="1" dirty="0">
                <a:latin typeface="Arial Black" panose="020B0A04020102020204" pitchFamily="34" charset="0"/>
              </a:rPr>
              <a:t>TABAN PUAN:263,290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 BAŞARI SIRASI: 192.000</a:t>
            </a:r>
          </a:p>
        </p:txBody>
      </p:sp>
      <p:sp>
        <p:nvSpPr>
          <p:cNvPr id="18" name="Dikdörtgen 17"/>
          <p:cNvSpPr/>
          <p:nvPr/>
        </p:nvSpPr>
        <p:spPr>
          <a:xfrm>
            <a:off x="2009638" y="4777303"/>
            <a:ext cx="1438214" cy="646331"/>
          </a:xfrm>
          <a:prstGeom prst="rect">
            <a:avLst/>
          </a:prstGeom>
        </p:spPr>
        <p:txBody>
          <a:bodyPr wrap="none">
            <a:spAutoFit/>
          </a:bodyPr>
          <a:lstStyle/>
          <a:p>
            <a:r>
              <a:rPr lang="tr-TR" sz="3600" b="1" dirty="0" smtClean="0">
                <a:latin typeface="Top Secret" panose="02000800000000000000" pitchFamily="2" charset="0"/>
              </a:rPr>
              <a:t>11.043</a:t>
            </a:r>
            <a:endParaRPr lang="tr-TR" sz="4800" b="1" dirty="0">
              <a:latin typeface="Top Secret" panose="02000800000000000000" pitchFamily="2" charset="0"/>
            </a:endParaRPr>
          </a:p>
        </p:txBody>
      </p:sp>
      <p:sp>
        <p:nvSpPr>
          <p:cNvPr id="19" name="Dikdörtgen 18"/>
          <p:cNvSpPr/>
          <p:nvPr/>
        </p:nvSpPr>
        <p:spPr>
          <a:xfrm>
            <a:off x="2005804" y="5778552"/>
            <a:ext cx="1295547" cy="646331"/>
          </a:xfrm>
          <a:prstGeom prst="rect">
            <a:avLst/>
          </a:prstGeom>
        </p:spPr>
        <p:txBody>
          <a:bodyPr wrap="none">
            <a:spAutoFit/>
          </a:bodyPr>
          <a:lstStyle/>
          <a:p>
            <a:r>
              <a:rPr lang="tr-TR" sz="3600" b="1" dirty="0" smtClean="0">
                <a:latin typeface="Top Secret" panose="02000800000000000000" pitchFamily="2" charset="0"/>
              </a:rPr>
              <a:t>11.513</a:t>
            </a:r>
            <a:endParaRPr lang="tr-TR" sz="4800" b="1" dirty="0">
              <a:latin typeface="Top Secret" panose="02000800000000000000" pitchFamily="2" charset="0"/>
            </a:endParaRPr>
          </a:p>
        </p:txBody>
      </p:sp>
      <p:sp>
        <p:nvSpPr>
          <p:cNvPr id="3" name="Metin kutusu 2"/>
          <p:cNvSpPr txBox="1"/>
          <p:nvPr/>
        </p:nvSpPr>
        <p:spPr>
          <a:xfrm>
            <a:off x="3495184" y="2274955"/>
            <a:ext cx="6641433" cy="7663636"/>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b="1" dirty="0">
                <a:solidFill>
                  <a:schemeClr val="bg1"/>
                </a:solidFill>
              </a:rPr>
              <a:t>İnşaat mühendisliği programı, her türlü bina, </a:t>
            </a:r>
            <a:r>
              <a:rPr lang="tr-TR" b="1" dirty="0" err="1">
                <a:solidFill>
                  <a:schemeClr val="bg1"/>
                </a:solidFill>
              </a:rPr>
              <a:t>baraj,havaalanı</a:t>
            </a:r>
            <a:r>
              <a:rPr lang="tr-TR" b="1" dirty="0">
                <a:solidFill>
                  <a:schemeClr val="bg1"/>
                </a:solidFill>
              </a:rPr>
              <a:t>, köprü, yol, liman, kanalizasyon, su şebekesi vb. hizmet ve endüstri yapılarının planlanması, projelendirilmesi, yapımı ve denetimi konuları ile ilgili eğitim ve araştırma yapar</a:t>
            </a:r>
            <a:r>
              <a:rPr lang="tr-TR" b="1" dirty="0" smtClean="0">
                <a:solidFill>
                  <a:schemeClr val="bg1"/>
                </a:solidFill>
              </a:rPr>
              <a:t>.</a:t>
            </a:r>
          </a:p>
          <a:p>
            <a:r>
              <a:rPr lang="tr-TR" sz="2000" b="1" u="sng" dirty="0" smtClean="0">
                <a:solidFill>
                  <a:srgbClr val="FF0000"/>
                </a:solidFill>
                <a:latin typeface="Arial Black" panose="020B0A04020102020204" pitchFamily="34" charset="0"/>
              </a:rPr>
              <a:t>GEREKEN NİTELİKLER: </a:t>
            </a:r>
          </a:p>
          <a:p>
            <a:r>
              <a:rPr lang="tr-TR" b="1" dirty="0">
                <a:solidFill>
                  <a:schemeClr val="bg1"/>
                </a:solidFill>
              </a:rPr>
              <a:t>İnşaat mühendisliği alanında çalışmak isteyen bir kimsenin sayısal akıl yürütme, uzay ilişkilerini görebilme gücüne sahip; matematiğe, fiziğe, ekonomiye ilgili ve bu alanda iyi yetişmiş bir kimse olması gereklidir. Her bilim dalında olduğu gibi, inşaat mühendisliğinde de, kişinin bilgilerini anlamlı bir düzen içinde </a:t>
            </a:r>
            <a:r>
              <a:rPr lang="tr-TR" b="1" dirty="0" err="1">
                <a:solidFill>
                  <a:schemeClr val="bg1"/>
                </a:solidFill>
              </a:rPr>
              <a:t>biraraya</a:t>
            </a:r>
            <a:r>
              <a:rPr lang="tr-TR" b="1" dirty="0">
                <a:solidFill>
                  <a:schemeClr val="bg1"/>
                </a:solidFill>
              </a:rPr>
              <a:t> getirerek sentez yapabilme ve bundan yararlanarak problem çözebilme yeteneğini geliştirmiş olması gereklidir. Ayrıca iş sahipleri ve işçilerle iyi ilişkiler kurabilen, sabırlı, hoşgörülü ve düşüncelerini başkalarına iletebilen bir kimse olmak da inşaat mühendisliğinde aranan kişilik özellikleridir.</a:t>
            </a:r>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b="1" dirty="0">
                <a:solidFill>
                  <a:schemeClr val="bg1"/>
                </a:solidFill>
              </a:rPr>
              <a:t>İnşaat mühendisliği çalışmalarının önemli bir bölümü büroda gerçekleştirilirse de, bir bölümü uygulama alanında yer alır. Bu nedenle, inşaat mühendislerinin bazıları büroda, bazıları şantiyede, pek çoğu da her iki alanda görev yaparlar. Ülkemizde inşaat mühendisleri, Bayındırlık ve İskân, Orman, Tarım ve </a:t>
            </a:r>
            <a:r>
              <a:rPr lang="tr-TR" b="1" dirty="0" err="1">
                <a:solidFill>
                  <a:schemeClr val="bg1"/>
                </a:solidFill>
              </a:rPr>
              <a:t>Köyişleri</a:t>
            </a:r>
            <a:r>
              <a:rPr lang="tr-TR" b="1" dirty="0">
                <a:solidFill>
                  <a:schemeClr val="bg1"/>
                </a:solidFill>
              </a:rPr>
              <a:t>, Enerji ve Tabii Kaynaklar, Ulaştırma Bakanlıklarında, DSİ ve Karayolları Genel Müdürlüklerinde, kamu iktisadi teşekküllerinde görev almakta, bir kısmı ise serbest çalışmaktadır. Gelecekte inşaat mühendislerine duyulan gereksinme daha da artacaktır. İnşaat mühendisleri müteahhit olarak serbest de çalışabilirler</a:t>
            </a:r>
            <a:endParaRPr lang="tr-TR" sz="1100" b="1" dirty="0">
              <a:solidFill>
                <a:schemeClr val="bg1"/>
              </a:solidFill>
            </a:endParaRPr>
          </a:p>
        </p:txBody>
      </p:sp>
      <p:sp>
        <p:nvSpPr>
          <p:cNvPr id="20" name="Dikdörtgen 19"/>
          <p:cNvSpPr/>
          <p:nvPr/>
        </p:nvSpPr>
        <p:spPr>
          <a:xfrm>
            <a:off x="1958548" y="8197383"/>
            <a:ext cx="1398140"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80.672</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786167" y="9246781"/>
            <a:ext cx="1620957" cy="646331"/>
          </a:xfrm>
          <a:prstGeom prst="rect">
            <a:avLst/>
          </a:prstGeom>
        </p:spPr>
        <p:txBody>
          <a:bodyPr wrap="none">
            <a:spAutoFit/>
          </a:bodyPr>
          <a:lstStyle/>
          <a:p>
            <a:pPr algn="ctr"/>
            <a:r>
              <a:rPr lang="tr-TR" b="1" dirty="0" smtClean="0">
                <a:latin typeface="Arial Black" panose="020B0A04020102020204" pitchFamily="34" charset="0"/>
                <a:cs typeface="Agent Orange" panose="00000400000000000000" pitchFamily="2" charset="0"/>
              </a:rPr>
              <a:t>Puan</a:t>
            </a:r>
          </a:p>
          <a:p>
            <a:pPr algn="ctr"/>
            <a:r>
              <a:rPr lang="tr-TR" b="1" dirty="0" smtClean="0">
                <a:latin typeface="Arial Black" panose="020B0A04020102020204" pitchFamily="34" charset="0"/>
                <a:cs typeface="Agent Orange" panose="00000400000000000000" pitchFamily="2" charset="0"/>
              </a:rPr>
              <a:t> oluşmamış</a:t>
            </a:r>
            <a:endParaRPr lang="tr-TR" b="1" dirty="0">
              <a:latin typeface="Arial Black" panose="020B0A04020102020204" pitchFamily="34" charset="0"/>
              <a:cs typeface="Agent Orange" panose="00000400000000000000" pitchFamily="2" charset="0"/>
            </a:endParaRPr>
          </a:p>
        </p:txBody>
      </p:sp>
      <p:sp>
        <p:nvSpPr>
          <p:cNvPr id="23" name="Dikdörtgen 22"/>
          <p:cNvSpPr/>
          <p:nvPr/>
        </p:nvSpPr>
        <p:spPr>
          <a:xfrm>
            <a:off x="1935247" y="10429275"/>
            <a:ext cx="149752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80.207</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3629544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48868"/>
            <a:ext cx="6045200" cy="1015663"/>
          </a:xfrm>
          <a:prstGeom prst="rect">
            <a:avLst/>
          </a:prstGeom>
          <a:noFill/>
        </p:spPr>
        <p:txBody>
          <a:bodyPr wrap="square" rtlCol="0">
            <a:spAutoFit/>
          </a:bodyPr>
          <a:lstStyle/>
          <a:p>
            <a:pPr algn="ctr"/>
            <a:r>
              <a:rPr lang="tr-TR" sz="6000" dirty="0" err="1" smtClean="0">
                <a:solidFill>
                  <a:schemeClr val="bg1"/>
                </a:solidFill>
                <a:latin typeface="Planet Benson 2" panose="02000503000000020004" pitchFamily="2" charset="0"/>
                <a:cs typeface="Agent Orange" panose="00000400000000000000" pitchFamily="2" charset="0"/>
              </a:rPr>
              <a:t>ısletme</a:t>
            </a:r>
            <a:endParaRPr lang="tr-TR" sz="6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1" y="3546660"/>
            <a:ext cx="1337226" cy="646331"/>
          </a:xfrm>
          <a:prstGeom prst="rect">
            <a:avLst/>
          </a:prstGeom>
        </p:spPr>
        <p:txBody>
          <a:bodyPr wrap="none">
            <a:spAutoFit/>
          </a:bodyPr>
          <a:lstStyle/>
          <a:p>
            <a:r>
              <a:rPr lang="tr-TR" sz="3600" b="1" dirty="0" smtClean="0">
                <a:latin typeface="Top Secret" panose="02000800000000000000" pitchFamily="2" charset="0"/>
              </a:rPr>
              <a:t>14.101</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509,345</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827</a:t>
            </a:r>
            <a:endParaRPr lang="tr-TR" sz="1600" b="1" dirty="0">
              <a:latin typeface="Arial Black" panose="020B0A04020102020204" pitchFamily="34" charset="0"/>
            </a:endParaRPr>
          </a:p>
        </p:txBody>
      </p:sp>
      <p:sp>
        <p:nvSpPr>
          <p:cNvPr id="17" name="Metin kutusu 16"/>
          <p:cNvSpPr txBox="1"/>
          <p:nvPr/>
        </p:nvSpPr>
        <p:spPr>
          <a:xfrm>
            <a:off x="7216272" y="10708596"/>
            <a:ext cx="3481137" cy="1077218"/>
          </a:xfrm>
          <a:prstGeom prst="rect">
            <a:avLst/>
          </a:prstGeom>
          <a:noFill/>
        </p:spPr>
        <p:txBody>
          <a:bodyPr wrap="square" rtlCol="0">
            <a:spAutoFit/>
          </a:bodyPr>
          <a:lstStyle/>
          <a:p>
            <a:pPr algn="ctr"/>
            <a:r>
              <a:rPr lang="tr-TR" sz="1600" b="1" dirty="0" smtClean="0">
                <a:latin typeface="Arial Black" panose="020B0A04020102020204" pitchFamily="34" charset="0"/>
              </a:rPr>
              <a:t>SİİRT ÜNİVERSİTESİ</a:t>
            </a:r>
          </a:p>
          <a:p>
            <a:pPr algn="ctr"/>
            <a:r>
              <a:rPr lang="tr-TR" sz="1600" b="1" dirty="0" smtClean="0">
                <a:latin typeface="Arial Black" panose="020B0A04020102020204" pitchFamily="34" charset="0"/>
              </a:rPr>
              <a:t>KONTENJAN DOLMADIĞI İÇİN TABAN PUAN OLUŞMADI</a:t>
            </a:r>
          </a:p>
        </p:txBody>
      </p:sp>
      <p:sp>
        <p:nvSpPr>
          <p:cNvPr id="18" name="Dikdörtgen 17"/>
          <p:cNvSpPr/>
          <p:nvPr/>
        </p:nvSpPr>
        <p:spPr>
          <a:xfrm>
            <a:off x="2009638" y="4777303"/>
            <a:ext cx="1377300" cy="646331"/>
          </a:xfrm>
          <a:prstGeom prst="rect">
            <a:avLst/>
          </a:prstGeom>
        </p:spPr>
        <p:txBody>
          <a:bodyPr wrap="none">
            <a:spAutoFit/>
          </a:bodyPr>
          <a:lstStyle/>
          <a:p>
            <a:r>
              <a:rPr lang="tr-TR" sz="3600" b="1" dirty="0" smtClean="0">
                <a:latin typeface="Top Secret" panose="02000800000000000000" pitchFamily="2" charset="0"/>
              </a:rPr>
              <a:t>22.151</a:t>
            </a:r>
            <a:endParaRPr lang="tr-TR" sz="4800" b="1" dirty="0">
              <a:latin typeface="Top Secret" panose="02000800000000000000" pitchFamily="2" charset="0"/>
            </a:endParaRPr>
          </a:p>
        </p:txBody>
      </p:sp>
      <p:sp>
        <p:nvSpPr>
          <p:cNvPr id="19" name="Dikdörtgen 18"/>
          <p:cNvSpPr/>
          <p:nvPr/>
        </p:nvSpPr>
        <p:spPr>
          <a:xfrm>
            <a:off x="2005804" y="5778552"/>
            <a:ext cx="1467068" cy="646331"/>
          </a:xfrm>
          <a:prstGeom prst="rect">
            <a:avLst/>
          </a:prstGeom>
        </p:spPr>
        <p:txBody>
          <a:bodyPr wrap="none">
            <a:spAutoFit/>
          </a:bodyPr>
          <a:lstStyle/>
          <a:p>
            <a:r>
              <a:rPr lang="tr-TR" sz="3600" b="1" dirty="0" smtClean="0">
                <a:latin typeface="Top Secret" panose="02000800000000000000" pitchFamily="2" charset="0"/>
              </a:rPr>
              <a:t>21.255</a:t>
            </a:r>
            <a:endParaRPr lang="tr-TR" sz="4800" b="1" dirty="0">
              <a:latin typeface="Top Secret" panose="02000800000000000000" pitchFamily="2" charset="0"/>
            </a:endParaRPr>
          </a:p>
        </p:txBody>
      </p:sp>
      <p:sp>
        <p:nvSpPr>
          <p:cNvPr id="3" name="Metin kutusu 2"/>
          <p:cNvSpPr txBox="1"/>
          <p:nvPr/>
        </p:nvSpPr>
        <p:spPr>
          <a:xfrm>
            <a:off x="3530029" y="2500731"/>
            <a:ext cx="6641433" cy="7201972"/>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1600" b="1" dirty="0">
                <a:solidFill>
                  <a:schemeClr val="bg1"/>
                </a:solidFill>
              </a:rPr>
              <a:t>Fabrika, banka, maden, sigorta, çiftlik gibi mal ve hizmet üreten kuruluşlarda, üretimin daha verimli bir şekilde yapılabilmesi için izlenecek yollar konusunda çalışacak elemanlar yetiştirilir. </a:t>
            </a:r>
            <a:endParaRPr lang="tr-TR" sz="1600" b="1" dirty="0" smtClean="0">
              <a:solidFill>
                <a:schemeClr val="bg1"/>
              </a:solidFill>
            </a:endParaRPr>
          </a:p>
          <a:p>
            <a:r>
              <a:rPr lang="tr-TR" sz="2000" b="1" u="sng" dirty="0" smtClean="0">
                <a:solidFill>
                  <a:srgbClr val="FF0000"/>
                </a:solidFill>
                <a:latin typeface="Arial Black" panose="020B0A04020102020204" pitchFamily="34" charset="0"/>
              </a:rPr>
              <a:t>GEREKEN NİTELİKLER: </a:t>
            </a:r>
          </a:p>
          <a:p>
            <a:r>
              <a:rPr lang="tr-TR" b="1" dirty="0">
                <a:solidFill>
                  <a:schemeClr val="bg1"/>
                </a:solidFill>
              </a:rPr>
              <a:t>Sayısal düşünme yeteneğine sahip olması Matematik ve Sosyal </a:t>
            </a:r>
            <a:r>
              <a:rPr lang="tr-TR" sz="1600" b="1" dirty="0">
                <a:solidFill>
                  <a:schemeClr val="bg1"/>
                </a:solidFill>
              </a:rPr>
              <a:t>Bilimlere ilgi duyması Planlama ve uygulama yeteneğine sahip olması Fikirlerini başkalarına aktarabilmesi, ikna gücüne sahip olması Başkaları ile işbirliği halinde çalışabilmesi Başarma güdüsüne sahip olması, ileri görüşlü ve yaratıcı olması İnsanlarla iyi iletişim kurabilmesi, sabırlı, anlayışlı, hoşgörülü olması, insan ihtiyaçlarına karşı duyarlı olması Zamanı iyi kullanabilmesi Sorumluluk duygusuna sahip olması gerekir.</a:t>
            </a:r>
          </a:p>
          <a:p>
            <a:r>
              <a:rPr lang="tr-TR" sz="2000" b="1" u="sng" dirty="0" smtClean="0">
                <a:solidFill>
                  <a:srgbClr val="FF0000"/>
                </a:solidFill>
                <a:latin typeface="Arial Black" panose="020B0A04020102020204" pitchFamily="34" charset="0"/>
              </a:rPr>
              <a:t>ÇALIŞMA ALANLARI:</a:t>
            </a:r>
          </a:p>
          <a:p>
            <a:r>
              <a:rPr lang="tr-TR" sz="1600" b="1" dirty="0" smtClean="0">
                <a:solidFill>
                  <a:schemeClr val="bg1"/>
                </a:solidFill>
              </a:rPr>
              <a:t>işletmeciler </a:t>
            </a:r>
            <a:r>
              <a:rPr lang="tr-TR" sz="1600" b="1" dirty="0">
                <a:solidFill>
                  <a:schemeClr val="bg1"/>
                </a:solidFill>
              </a:rPr>
              <a:t>kamu veya özel sektöre ait işletmelerde (fabrika, banka, sigorta, maden, reklamcılık gibi mal ve hizmet üreten işletmelerde) çalıştığı işletmenin sahip olduğu para, insan gücü, araç ve gereçten en verimli şekilde yararlanmak için çalışma düzenini planlar ve çalışmaları denetler. Bunun için planlama, örgütleme, yönetme ve denetleme gibi genel görevler yanında, ürünün iyileştirilmesi, üretimin artırılması ve ürünlerin satışı için planlar yapmak, kuruma parasal kaynak sağlamak ve kurumun maddi olanaklarını en ekonomik biçimde dağıtmak,   kurumun   insan gücünü   en   verimli   olacakları alanlarda çalıştırmak ve en uygun elemanları işe almak gibi görevler yaparlar. Mal ve hizmet üreten her türlü kurum ve kuruluşta planlama, yönetme ve denetleme alanlarında çalışabilecekleri için iş bulma olanakları geniştir. İşletme – Ekonomi mezunları araştırmacı, yeminli mali müşavir, muhasebe ve finansman müdürü, banka yöneticisi, kamu ve özel sektörde broker ve dealer gibi görevler için ideal birer aday olurlar.</a:t>
            </a:r>
          </a:p>
          <a:p>
            <a:endParaRPr lang="tr-TR" sz="1600" b="1" dirty="0">
              <a:solidFill>
                <a:schemeClr val="bg1"/>
              </a:solidFill>
            </a:endParaRPr>
          </a:p>
        </p:txBody>
      </p:sp>
      <p:sp>
        <p:nvSpPr>
          <p:cNvPr id="20" name="Dikdörtgen 19"/>
          <p:cNvSpPr/>
          <p:nvPr/>
        </p:nvSpPr>
        <p:spPr>
          <a:xfrm>
            <a:off x="1958548" y="8197383"/>
            <a:ext cx="1324402"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82.987</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35247" y="10429275"/>
            <a:ext cx="1297150"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83.763</a:t>
            </a:r>
            <a:endParaRPr lang="tr-TR" sz="2000" b="1" dirty="0">
              <a:latin typeface="Agent Orange" panose="00000400000000000000" pitchFamily="2" charset="0"/>
              <a:cs typeface="Agent Orange" panose="00000400000000000000" pitchFamily="2" charset="0"/>
            </a:endParaRPr>
          </a:p>
        </p:txBody>
      </p:sp>
      <p:sp>
        <p:nvSpPr>
          <p:cNvPr id="14" name="Dikdörtgen 13"/>
          <p:cNvSpPr/>
          <p:nvPr/>
        </p:nvSpPr>
        <p:spPr>
          <a:xfrm>
            <a:off x="1958548" y="9372148"/>
            <a:ext cx="1366080"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84.143</a:t>
            </a:r>
            <a:endParaRPr lang="tr-TR" sz="2000" b="1" dirty="0">
              <a:latin typeface="Agent Orange" panose="00000400000000000000" pitchFamily="2" charset="0"/>
              <a:cs typeface="Agent Orange" panose="00000400000000000000" pitchFamily="2"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502441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99390"/>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HARITA MÜHENDISLIGI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3031" y="3546660"/>
            <a:ext cx="1128835" cy="646331"/>
          </a:xfrm>
          <a:prstGeom prst="rect">
            <a:avLst/>
          </a:prstGeom>
        </p:spPr>
        <p:txBody>
          <a:bodyPr wrap="none">
            <a:spAutoFit/>
          </a:bodyPr>
          <a:lstStyle/>
          <a:p>
            <a:r>
              <a:rPr lang="tr-TR" sz="3600" b="1" dirty="0" smtClean="0">
                <a:latin typeface="Top Secret" panose="02000800000000000000" pitchFamily="2" charset="0"/>
              </a:rPr>
              <a:t>1720</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TEKNİK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409,7193</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43.100</a:t>
            </a:r>
            <a:endParaRPr lang="tr-TR" sz="1600" b="1" dirty="0">
              <a:latin typeface="Arial Black" panose="020B0A04020102020204" pitchFamily="34" charset="0"/>
            </a:endParaRPr>
          </a:p>
        </p:txBody>
      </p:sp>
      <p:sp>
        <p:nvSpPr>
          <p:cNvPr id="17" name="Metin kutusu 16"/>
          <p:cNvSpPr txBox="1"/>
          <p:nvPr/>
        </p:nvSpPr>
        <p:spPr>
          <a:xfrm>
            <a:off x="7216272" y="10708596"/>
            <a:ext cx="3481137" cy="1077218"/>
          </a:xfrm>
          <a:prstGeom prst="rect">
            <a:avLst/>
          </a:prstGeom>
          <a:noFill/>
        </p:spPr>
        <p:txBody>
          <a:bodyPr wrap="square" rtlCol="0">
            <a:spAutoFit/>
          </a:bodyPr>
          <a:lstStyle/>
          <a:p>
            <a:pPr algn="ctr"/>
            <a:r>
              <a:rPr lang="tr-TR" sz="1600" b="1" dirty="0" smtClean="0">
                <a:latin typeface="Arial Black" panose="020B0A04020102020204" pitchFamily="34" charset="0"/>
              </a:rPr>
              <a:t>CUMHURİYET ÜNİV.</a:t>
            </a:r>
          </a:p>
          <a:p>
            <a:pPr algn="ctr"/>
            <a:r>
              <a:rPr lang="tr-TR" sz="1600" b="1" dirty="0" smtClean="0">
                <a:latin typeface="Arial Black" panose="020B0A04020102020204" pitchFamily="34" charset="0"/>
              </a:rPr>
              <a:t>KONTENJAN DOLMADIĞI İÇİN TABAN PUAN OLUŞMAMIŞTIR.</a:t>
            </a:r>
          </a:p>
        </p:txBody>
      </p:sp>
      <p:sp>
        <p:nvSpPr>
          <p:cNvPr id="18" name="Dikdörtgen 17"/>
          <p:cNvSpPr/>
          <p:nvPr/>
        </p:nvSpPr>
        <p:spPr>
          <a:xfrm>
            <a:off x="2009638" y="4777303"/>
            <a:ext cx="1257075" cy="646331"/>
          </a:xfrm>
          <a:prstGeom prst="rect">
            <a:avLst/>
          </a:prstGeom>
        </p:spPr>
        <p:txBody>
          <a:bodyPr wrap="none">
            <a:spAutoFit/>
          </a:bodyPr>
          <a:lstStyle/>
          <a:p>
            <a:r>
              <a:rPr lang="tr-TR" sz="3600" b="1" dirty="0" smtClean="0">
                <a:latin typeface="Top Secret" panose="02000800000000000000" pitchFamily="2" charset="0"/>
              </a:rPr>
              <a:t>1.580</a:t>
            </a:r>
            <a:endParaRPr lang="tr-TR" sz="4800" b="1" dirty="0">
              <a:latin typeface="Top Secret" panose="02000800000000000000" pitchFamily="2" charset="0"/>
            </a:endParaRPr>
          </a:p>
        </p:txBody>
      </p:sp>
      <p:sp>
        <p:nvSpPr>
          <p:cNvPr id="19" name="Dikdörtgen 18"/>
          <p:cNvSpPr/>
          <p:nvPr/>
        </p:nvSpPr>
        <p:spPr>
          <a:xfrm>
            <a:off x="2005804" y="5778552"/>
            <a:ext cx="1236236" cy="646331"/>
          </a:xfrm>
          <a:prstGeom prst="rect">
            <a:avLst/>
          </a:prstGeom>
        </p:spPr>
        <p:txBody>
          <a:bodyPr wrap="none">
            <a:spAutoFit/>
          </a:bodyPr>
          <a:lstStyle/>
          <a:p>
            <a:r>
              <a:rPr lang="tr-TR" sz="3600" b="1" dirty="0" smtClean="0">
                <a:latin typeface="Top Secret" panose="02000800000000000000" pitchFamily="2" charset="0"/>
              </a:rPr>
              <a:t>1.724</a:t>
            </a:r>
            <a:endParaRPr lang="tr-TR" sz="4800" b="1" dirty="0">
              <a:latin typeface="Top Secret" panose="02000800000000000000" pitchFamily="2" charset="0"/>
            </a:endParaRPr>
          </a:p>
        </p:txBody>
      </p:sp>
      <p:sp>
        <p:nvSpPr>
          <p:cNvPr id="3" name="Metin kutusu 2"/>
          <p:cNvSpPr txBox="1"/>
          <p:nvPr/>
        </p:nvSpPr>
        <p:spPr>
          <a:xfrm>
            <a:off x="3495184" y="2274955"/>
            <a:ext cx="6641433" cy="7386638"/>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b="1" dirty="0" smtClean="0">
                <a:solidFill>
                  <a:schemeClr val="bg1"/>
                </a:solidFill>
              </a:rPr>
              <a:t>yeryüzünün </a:t>
            </a:r>
            <a:r>
              <a:rPr lang="tr-TR" b="1" dirty="0">
                <a:solidFill>
                  <a:schemeClr val="bg1"/>
                </a:solidFill>
              </a:rPr>
              <a:t>biçim ve büyüklüğünün ölçülerek standart haritalarda çizgiler halinde gösterilmesi, sualtı haritalarının yapımı, yeraltı ve yerüstü maden işletmeleri ile ilgili ölçme ve değerlendirme çalışmaları </a:t>
            </a:r>
            <a:r>
              <a:rPr lang="tr-TR" b="1" dirty="0" smtClean="0">
                <a:solidFill>
                  <a:schemeClr val="bg1"/>
                </a:solidFill>
              </a:rPr>
              <a:t>harita mühendislerinin </a:t>
            </a:r>
            <a:r>
              <a:rPr lang="tr-TR" b="1" dirty="0">
                <a:solidFill>
                  <a:schemeClr val="bg1"/>
                </a:solidFill>
              </a:rPr>
              <a:t>inceleme alanına girer</a:t>
            </a:r>
            <a:r>
              <a:rPr lang="tr-TR" b="1" dirty="0" smtClean="0">
                <a:solidFill>
                  <a:schemeClr val="bg1"/>
                </a:solidFill>
              </a:rPr>
              <a:t>.</a:t>
            </a:r>
          </a:p>
          <a:p>
            <a:r>
              <a:rPr lang="tr-TR" sz="2000" b="1" u="sng" dirty="0" smtClean="0">
                <a:solidFill>
                  <a:srgbClr val="FF0000"/>
                </a:solidFill>
                <a:latin typeface="Arial Black" panose="020B0A04020102020204" pitchFamily="34" charset="0"/>
              </a:rPr>
              <a:t>GEREKEN NİTELİKLER: </a:t>
            </a:r>
          </a:p>
          <a:p>
            <a:r>
              <a:rPr lang="tr-TR" b="1" dirty="0" smtClean="0">
                <a:solidFill>
                  <a:schemeClr val="bg1"/>
                </a:solidFill>
              </a:rPr>
              <a:t>Harita mühendisliği </a:t>
            </a:r>
            <a:r>
              <a:rPr lang="tr-TR" b="1" dirty="0">
                <a:solidFill>
                  <a:schemeClr val="bg1"/>
                </a:solidFill>
              </a:rPr>
              <a:t>eğitiminde başarılı olmak için matematik ve özellikle geometri, fizik, kimya, jeoloji ve biyolojiyle ilgili, bu alanlarda iyi yetişmiş, üstün bir akademik yetenek yanında özellikle sayısal düşünme ve uzay ilişkilerini görebilme gücüne sahip olmak gereklidir. Ayrıca, ölçmeler sırasında çoğu kez açık havada ve değişik iklim koşullarında çalışma gerektiğinden </a:t>
            </a:r>
            <a:r>
              <a:rPr lang="tr-TR" b="1" dirty="0" smtClean="0">
                <a:solidFill>
                  <a:schemeClr val="bg1"/>
                </a:solidFill>
              </a:rPr>
              <a:t>Harita </a:t>
            </a:r>
            <a:r>
              <a:rPr lang="tr-TR" b="1" dirty="0">
                <a:solidFill>
                  <a:schemeClr val="bg1"/>
                </a:solidFill>
              </a:rPr>
              <a:t>mühendislerinin bedence sağlıklı olmaları ve açık havada çalışmaktan hoşlanmaları beklenir. Ölçme aletlerinin iyi kullanılabilmesi ve ölçmelerin hatasız yapılabilmesi bakımından el ve göz </a:t>
            </a:r>
            <a:r>
              <a:rPr lang="tr-TR" b="1" dirty="0" smtClean="0">
                <a:solidFill>
                  <a:schemeClr val="bg1"/>
                </a:solidFill>
              </a:rPr>
              <a:t>işbirliği, harita mühendisliği </a:t>
            </a:r>
            <a:r>
              <a:rPr lang="tr-TR" b="1" dirty="0">
                <a:solidFill>
                  <a:schemeClr val="bg1"/>
                </a:solidFill>
              </a:rPr>
              <a:t>alanında çalışacak kişilerde aranan önemli becerilerdendir. </a:t>
            </a:r>
            <a:r>
              <a:rPr lang="tr-TR" b="1" dirty="0" smtClean="0">
                <a:solidFill>
                  <a:schemeClr val="bg1"/>
                </a:solidFill>
              </a:rPr>
              <a:t>Harita </a:t>
            </a:r>
            <a:r>
              <a:rPr lang="tr-TR" b="1" dirty="0">
                <a:solidFill>
                  <a:schemeClr val="bg1"/>
                </a:solidFill>
              </a:rPr>
              <a:t>mühendisliği ekip halinde çalışmayı gerektiren bir meslek olduğundan bu alanda çalışan kimsenin sabırlı ve hoşgörülü olması da gereklidir</a:t>
            </a:r>
            <a:r>
              <a:rPr lang="tr-TR" b="1" dirty="0" smtClean="0">
                <a:solidFill>
                  <a:schemeClr val="bg1"/>
                </a:solidFill>
              </a:rPr>
              <a:t>.</a:t>
            </a:r>
          </a:p>
          <a:p>
            <a:r>
              <a:rPr lang="tr-TR" sz="2000" b="1" u="sng" dirty="0" smtClean="0">
                <a:solidFill>
                  <a:srgbClr val="FF0000"/>
                </a:solidFill>
                <a:latin typeface="Arial Black" panose="020B0A04020102020204" pitchFamily="34" charset="0"/>
              </a:rPr>
              <a:t>ÇALIŞMA ALANLARI:</a:t>
            </a:r>
          </a:p>
          <a:p>
            <a:r>
              <a:rPr lang="tr-TR" b="1" dirty="0">
                <a:solidFill>
                  <a:schemeClr val="bg1"/>
                </a:solidFill>
              </a:rPr>
              <a:t>Bayındırlık ve İskân, Orman, Tarım ve Köy İşleri, Enerji ve Tabii Kaynaklar, Ulaştırma Bakanlıklarında, Tapu Kadastro ve Harita Müdürlüklerinde, belediyelerde görev alırlar. Bunların bazıları hem harita yapan hem de kullanan kuruluşlardır. </a:t>
            </a:r>
            <a:r>
              <a:rPr lang="tr-TR" b="1" dirty="0" smtClean="0">
                <a:solidFill>
                  <a:schemeClr val="bg1"/>
                </a:solidFill>
              </a:rPr>
              <a:t>Harita mühendisliğine </a:t>
            </a:r>
            <a:r>
              <a:rPr lang="tr-TR" b="1" dirty="0">
                <a:solidFill>
                  <a:schemeClr val="bg1"/>
                </a:solidFill>
              </a:rPr>
              <a:t>duyulan gereksinme son yıllarda giderek daha çok hissedilmeye başlanmıştır.</a:t>
            </a:r>
            <a:endParaRPr lang="tr-TR" sz="1100" b="1" dirty="0">
              <a:solidFill>
                <a:schemeClr val="bg1"/>
              </a:solidFill>
            </a:endParaRPr>
          </a:p>
        </p:txBody>
      </p:sp>
      <p:sp>
        <p:nvSpPr>
          <p:cNvPr id="20" name="Dikdörtgen 19"/>
          <p:cNvSpPr/>
          <p:nvPr/>
        </p:nvSpPr>
        <p:spPr>
          <a:xfrm>
            <a:off x="1958548" y="8197383"/>
            <a:ext cx="1282723"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77.345</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786167" y="9246781"/>
            <a:ext cx="1620957" cy="646331"/>
          </a:xfrm>
          <a:prstGeom prst="rect">
            <a:avLst/>
          </a:prstGeom>
        </p:spPr>
        <p:txBody>
          <a:bodyPr wrap="none">
            <a:spAutoFit/>
          </a:bodyPr>
          <a:lstStyle/>
          <a:p>
            <a:pPr algn="ctr"/>
            <a:r>
              <a:rPr lang="tr-TR" b="1" dirty="0" smtClean="0">
                <a:latin typeface="Arial Black" panose="020B0A04020102020204" pitchFamily="34" charset="0"/>
                <a:cs typeface="Agent Orange" panose="00000400000000000000" pitchFamily="2" charset="0"/>
              </a:rPr>
              <a:t>Puan</a:t>
            </a:r>
          </a:p>
          <a:p>
            <a:pPr algn="ctr"/>
            <a:r>
              <a:rPr lang="tr-TR" b="1" dirty="0" smtClean="0">
                <a:latin typeface="Arial Black" panose="020B0A04020102020204" pitchFamily="34" charset="0"/>
                <a:cs typeface="Agent Orange" panose="00000400000000000000" pitchFamily="2" charset="0"/>
              </a:rPr>
              <a:t> oluşmamış</a:t>
            </a:r>
            <a:endParaRPr lang="tr-TR" b="1" dirty="0">
              <a:latin typeface="Arial Black" panose="020B0A04020102020204" pitchFamily="34" charset="0"/>
              <a:cs typeface="Agent Orange" panose="00000400000000000000" pitchFamily="2" charset="0"/>
            </a:endParaRPr>
          </a:p>
        </p:txBody>
      </p:sp>
      <p:sp>
        <p:nvSpPr>
          <p:cNvPr id="23" name="Dikdörtgen 22"/>
          <p:cNvSpPr/>
          <p:nvPr/>
        </p:nvSpPr>
        <p:spPr>
          <a:xfrm>
            <a:off x="1935247" y="10429275"/>
            <a:ext cx="1326004" cy="400110"/>
          </a:xfrm>
          <a:prstGeom prst="rect">
            <a:avLst/>
          </a:prstGeom>
        </p:spPr>
        <p:txBody>
          <a:bodyPr wrap="none">
            <a:spAutoFit/>
          </a:bodyPr>
          <a:lstStyle/>
          <a:p>
            <a:r>
              <a:rPr lang="tr-TR" sz="2000" b="1" smtClean="0">
                <a:latin typeface="Agent Orange" panose="00000400000000000000" pitchFamily="2" charset="0"/>
                <a:cs typeface="Agent Orange" panose="00000400000000000000" pitchFamily="2" charset="0"/>
              </a:rPr>
              <a:t>72.436</a:t>
            </a:r>
            <a:endParaRPr lang="tr-TR" sz="20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0" y="11277600"/>
            <a:ext cx="2692400" cy="1077218"/>
          </a:xfrm>
          <a:prstGeom prst="rect">
            <a:avLst/>
          </a:prstGeom>
          <a:noFill/>
        </p:spPr>
        <p:txBody>
          <a:bodyPr wrap="square" rtlCol="0">
            <a:spAutoFit/>
          </a:bodyPr>
          <a:lstStyle/>
          <a:p>
            <a:pPr algn="ctr"/>
            <a:r>
              <a:rPr lang="tr-TR" sz="1600" dirty="0" smtClean="0">
                <a:solidFill>
                  <a:schemeClr val="bg1"/>
                </a:solidFill>
                <a:latin typeface="Arial Black" panose="020B0A04020102020204" pitchFamily="34" charset="0"/>
              </a:rPr>
              <a:t>GEOMATİK MÜHENDİSLİĞİ DE BU BÖLÜMÜN İÇİNE DAHİL EDİLMİŞTİR.</a:t>
            </a:r>
            <a:endParaRPr lang="tr-TR" sz="1600" dirty="0">
              <a:solidFill>
                <a:schemeClr val="bg1"/>
              </a:solidFill>
              <a:latin typeface="Arial Black" panose="020B0A04020102020204" pitchFamily="34"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9422063" y="11550103"/>
            <a:ext cx="1231914" cy="1231914"/>
          </a:xfrm>
          <a:prstGeom prst="rect">
            <a:avLst/>
          </a:prstGeom>
        </p:spPr>
      </p:pic>
    </p:spTree>
    <p:extLst>
      <p:ext uri="{BB962C8B-B14F-4D97-AF65-F5344CB8AC3E}">
        <p14:creationId xmlns:p14="http://schemas.microsoft.com/office/powerpoint/2010/main" val="3603421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703816"/>
            <a:ext cx="6045200"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Kamu yönetimi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31431" y="3546660"/>
            <a:ext cx="1383712" cy="646331"/>
          </a:xfrm>
          <a:prstGeom prst="rect">
            <a:avLst/>
          </a:prstGeom>
        </p:spPr>
        <p:txBody>
          <a:bodyPr wrap="none">
            <a:spAutoFit/>
          </a:bodyPr>
          <a:lstStyle/>
          <a:p>
            <a:r>
              <a:rPr lang="tr-TR" sz="3600" b="1" dirty="0" smtClean="0">
                <a:latin typeface="Top Secret" panose="02000800000000000000" pitchFamily="2" charset="0"/>
              </a:rPr>
              <a:t>6.470</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MARMARA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375,572</a:t>
            </a:r>
          </a:p>
          <a:p>
            <a:pPr algn="ctr"/>
            <a:r>
              <a:rPr lang="tr-TR" sz="1600" b="1" dirty="0" smtClean="0">
                <a:latin typeface="Arial Black" panose="020B0A04020102020204" pitchFamily="34" charset="0"/>
              </a:rPr>
              <a:t>BAŞARI SIRASI: 91.800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BAYBURT ÜNİVERSİTESİ</a:t>
            </a:r>
          </a:p>
          <a:p>
            <a:pPr algn="ctr"/>
            <a:r>
              <a:rPr lang="tr-TR" sz="1600" b="1" dirty="0">
                <a:latin typeface="Arial Black" panose="020B0A04020102020204" pitchFamily="34" charset="0"/>
              </a:rPr>
              <a:t>TABAN PUAN:264,671</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SIRASI:434.000</a:t>
            </a:r>
          </a:p>
        </p:txBody>
      </p:sp>
      <p:sp>
        <p:nvSpPr>
          <p:cNvPr id="18" name="Dikdörtgen 17"/>
          <p:cNvSpPr/>
          <p:nvPr/>
        </p:nvSpPr>
        <p:spPr>
          <a:xfrm>
            <a:off x="2009638" y="4777303"/>
            <a:ext cx="1305165" cy="646331"/>
          </a:xfrm>
          <a:prstGeom prst="rect">
            <a:avLst/>
          </a:prstGeom>
        </p:spPr>
        <p:txBody>
          <a:bodyPr wrap="none">
            <a:spAutoFit/>
          </a:bodyPr>
          <a:lstStyle/>
          <a:p>
            <a:r>
              <a:rPr lang="tr-TR" sz="3600" b="1" dirty="0" smtClean="0">
                <a:latin typeface="Top Secret" panose="02000800000000000000" pitchFamily="2" charset="0"/>
              </a:rPr>
              <a:t>5.727</a:t>
            </a:r>
            <a:endParaRPr lang="tr-TR" sz="4800" b="1" dirty="0">
              <a:latin typeface="Top Secret" panose="02000800000000000000" pitchFamily="2" charset="0"/>
            </a:endParaRPr>
          </a:p>
        </p:txBody>
      </p:sp>
      <p:sp>
        <p:nvSpPr>
          <p:cNvPr id="19" name="Dikdörtgen 18"/>
          <p:cNvSpPr/>
          <p:nvPr/>
        </p:nvSpPr>
        <p:spPr>
          <a:xfrm>
            <a:off x="2005804" y="5778552"/>
            <a:ext cx="1287532" cy="646331"/>
          </a:xfrm>
          <a:prstGeom prst="rect">
            <a:avLst/>
          </a:prstGeom>
        </p:spPr>
        <p:txBody>
          <a:bodyPr wrap="none">
            <a:spAutoFit/>
          </a:bodyPr>
          <a:lstStyle/>
          <a:p>
            <a:r>
              <a:rPr lang="tr-TR" sz="3600" b="1" dirty="0" smtClean="0">
                <a:latin typeface="Top Secret" panose="02000800000000000000" pitchFamily="2" charset="0"/>
              </a:rPr>
              <a:t>4.961</a:t>
            </a:r>
            <a:endParaRPr lang="tr-TR" sz="4800" b="1" dirty="0">
              <a:latin typeface="Top Secret" panose="02000800000000000000" pitchFamily="2" charset="0"/>
            </a:endParaRPr>
          </a:p>
        </p:txBody>
      </p:sp>
      <p:sp>
        <p:nvSpPr>
          <p:cNvPr id="3" name="Metin kutusu 2"/>
          <p:cNvSpPr txBox="1"/>
          <p:nvPr/>
        </p:nvSpPr>
        <p:spPr>
          <a:xfrm>
            <a:off x="3495184" y="2198755"/>
            <a:ext cx="6641433" cy="7786747"/>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endParaRPr lang="tr-TR" sz="2000" b="1" dirty="0" smtClean="0">
              <a:solidFill>
                <a:schemeClr val="bg1"/>
              </a:solidFill>
            </a:endParaRPr>
          </a:p>
          <a:p>
            <a:r>
              <a:rPr lang="tr-TR" sz="2000" b="1" dirty="0" smtClean="0">
                <a:solidFill>
                  <a:schemeClr val="bg1"/>
                </a:solidFill>
              </a:rPr>
              <a:t>Kamu </a:t>
            </a:r>
            <a:r>
              <a:rPr lang="tr-TR" sz="2000" b="1" dirty="0">
                <a:solidFill>
                  <a:schemeClr val="bg1"/>
                </a:solidFill>
              </a:rPr>
              <a:t>yönetimi programının amacı devlet teşkilatının çeşitli kademelerinde sistemin ekonomik ve sosyal yönden gelişmesinden sorumlu elemanları yetiştirmek ve bu konuda araştırma yapmaktır</a:t>
            </a:r>
            <a:r>
              <a:rPr lang="tr-TR" sz="2000"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p>
          <a:p>
            <a:endParaRPr lang="tr-TR" sz="2000" b="1" dirty="0" smtClean="0">
              <a:solidFill>
                <a:schemeClr val="bg1"/>
              </a:solidFill>
            </a:endParaRPr>
          </a:p>
          <a:p>
            <a:r>
              <a:rPr lang="tr-TR" sz="2000" b="1" dirty="0" smtClean="0">
                <a:solidFill>
                  <a:schemeClr val="bg1"/>
                </a:solidFill>
              </a:rPr>
              <a:t>Bu </a:t>
            </a:r>
            <a:r>
              <a:rPr lang="tr-TR" sz="2000" b="1" dirty="0">
                <a:solidFill>
                  <a:schemeClr val="bg1"/>
                </a:solidFill>
              </a:rPr>
              <a:t>alanda çalışmak isteyenlerin üstün bir genel akademik yeteneğe sahip, düşüncelerini yazılı ya da sözlü olarak ifade edebilen, sosyoloji, psikoloji, mantık, felsefe ve tarihe meraklı ve bu alanlarda iyi yetişmiş kimseler olmaları gerekir. Ayrıca, halkla ve üst makamlarla devamlı etkileşim halinde çalışan yöneticilerin sağlam bir mantığa, inandırma gücüne, insan davranışlarının nedenlerini algılama yeteneklerine sahip olması beklenir</a:t>
            </a:r>
            <a:r>
              <a:rPr lang="tr-TR" sz="2000"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endParaRPr lang="tr-TR" sz="2000" b="1" dirty="0" smtClean="0">
              <a:solidFill>
                <a:schemeClr val="bg1"/>
              </a:solidFill>
            </a:endParaRPr>
          </a:p>
          <a:p>
            <a:r>
              <a:rPr lang="tr-TR" sz="2000" b="1" dirty="0" smtClean="0">
                <a:solidFill>
                  <a:schemeClr val="bg1"/>
                </a:solidFill>
              </a:rPr>
              <a:t>Kamu </a:t>
            </a:r>
            <a:r>
              <a:rPr lang="tr-TR" sz="2000" b="1" dirty="0">
                <a:solidFill>
                  <a:schemeClr val="bg1"/>
                </a:solidFill>
              </a:rPr>
              <a:t>yönetimi mezunları başta İçişleri Bakanlığı olmak üzere bakanlıkların tümünde idari görevlerde çalışabilirler; özel sektörde yönetim mekanizmasının çeşitli kademelerinde görev alabilirler.</a:t>
            </a:r>
            <a:endParaRPr lang="tr-TR" sz="1200" b="1" dirty="0">
              <a:solidFill>
                <a:schemeClr val="bg1"/>
              </a:solidFill>
            </a:endParaRPr>
          </a:p>
        </p:txBody>
      </p:sp>
      <p:sp>
        <p:nvSpPr>
          <p:cNvPr id="20" name="Dikdörtgen 19"/>
          <p:cNvSpPr/>
          <p:nvPr/>
        </p:nvSpPr>
        <p:spPr>
          <a:xfrm>
            <a:off x="1958548" y="8197383"/>
            <a:ext cx="1324402"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82.987</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35247" y="10429275"/>
            <a:ext cx="130035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79.938</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6"/>
            <a:ext cx="1366080"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84.143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438982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399390"/>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MADEN MÜHEDISLIGI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0031" y="3546660"/>
            <a:ext cx="989373" cy="646331"/>
          </a:xfrm>
          <a:prstGeom prst="rect">
            <a:avLst/>
          </a:prstGeom>
        </p:spPr>
        <p:txBody>
          <a:bodyPr wrap="none">
            <a:spAutoFit/>
          </a:bodyPr>
          <a:lstStyle/>
          <a:p>
            <a:r>
              <a:rPr lang="tr-TR" sz="3600" b="1" dirty="0" smtClean="0">
                <a:latin typeface="Top Secret" panose="02000800000000000000" pitchFamily="2" charset="0"/>
              </a:rPr>
              <a:t>676</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ORTADOĞU TEKNİK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366,665</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72.600</a:t>
            </a:r>
            <a:endParaRPr lang="tr-TR" sz="1600" b="1" dirty="0">
              <a:latin typeface="Arial Black" panose="020B0A04020102020204" pitchFamily="34" charset="0"/>
            </a:endParaRPr>
          </a:p>
        </p:txBody>
      </p:sp>
      <p:sp>
        <p:nvSpPr>
          <p:cNvPr id="17" name="Metin kutusu 16"/>
          <p:cNvSpPr txBox="1"/>
          <p:nvPr/>
        </p:nvSpPr>
        <p:spPr>
          <a:xfrm>
            <a:off x="7216272" y="10708596"/>
            <a:ext cx="3481137" cy="1077218"/>
          </a:xfrm>
          <a:prstGeom prst="rect">
            <a:avLst/>
          </a:prstGeom>
          <a:noFill/>
        </p:spPr>
        <p:txBody>
          <a:bodyPr wrap="square" rtlCol="0">
            <a:spAutoFit/>
          </a:bodyPr>
          <a:lstStyle/>
          <a:p>
            <a:pPr algn="ctr"/>
            <a:r>
              <a:rPr lang="tr-TR" sz="1600" b="1" dirty="0" smtClean="0">
                <a:latin typeface="Arial Black" panose="020B0A04020102020204" pitchFamily="34" charset="0"/>
              </a:rPr>
              <a:t>İNÖNÜ ÜNİVERSİTESİ</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KONTENJAN DOLMADIĞI İÇİN TABAN PUAN OLUŞMAMUŞTIR.</a:t>
            </a:r>
          </a:p>
        </p:txBody>
      </p:sp>
      <p:sp>
        <p:nvSpPr>
          <p:cNvPr id="18" name="Dikdörtgen 17"/>
          <p:cNvSpPr/>
          <p:nvPr/>
        </p:nvSpPr>
        <p:spPr>
          <a:xfrm>
            <a:off x="2238238" y="4751903"/>
            <a:ext cx="978153" cy="646331"/>
          </a:xfrm>
          <a:prstGeom prst="rect">
            <a:avLst/>
          </a:prstGeom>
        </p:spPr>
        <p:txBody>
          <a:bodyPr wrap="none">
            <a:spAutoFit/>
          </a:bodyPr>
          <a:lstStyle/>
          <a:p>
            <a:r>
              <a:rPr lang="tr-TR" sz="3600" b="1" dirty="0" smtClean="0">
                <a:latin typeface="Top Secret" panose="02000800000000000000" pitchFamily="2" charset="0"/>
              </a:rPr>
              <a:t>580</a:t>
            </a:r>
            <a:endParaRPr lang="tr-TR" sz="4800" b="1" dirty="0">
              <a:latin typeface="Top Secret" panose="02000800000000000000" pitchFamily="2" charset="0"/>
            </a:endParaRPr>
          </a:p>
        </p:txBody>
      </p:sp>
      <p:sp>
        <p:nvSpPr>
          <p:cNvPr id="19" name="Dikdörtgen 18"/>
          <p:cNvSpPr/>
          <p:nvPr/>
        </p:nvSpPr>
        <p:spPr>
          <a:xfrm>
            <a:off x="2234404" y="5803952"/>
            <a:ext cx="960519" cy="646331"/>
          </a:xfrm>
          <a:prstGeom prst="rect">
            <a:avLst/>
          </a:prstGeom>
        </p:spPr>
        <p:txBody>
          <a:bodyPr wrap="none">
            <a:spAutoFit/>
          </a:bodyPr>
          <a:lstStyle/>
          <a:p>
            <a:r>
              <a:rPr lang="tr-TR" sz="3600" b="1" dirty="0" smtClean="0">
                <a:latin typeface="Top Secret" panose="02000800000000000000" pitchFamily="2" charset="0"/>
              </a:rPr>
              <a:t>595</a:t>
            </a:r>
            <a:endParaRPr lang="tr-TR" sz="4800" b="1" dirty="0">
              <a:latin typeface="Top Secret" panose="02000800000000000000" pitchFamily="2" charset="0"/>
            </a:endParaRPr>
          </a:p>
        </p:txBody>
      </p:sp>
      <p:sp>
        <p:nvSpPr>
          <p:cNvPr id="3" name="Metin kutusu 2"/>
          <p:cNvSpPr txBox="1"/>
          <p:nvPr/>
        </p:nvSpPr>
        <p:spPr>
          <a:xfrm>
            <a:off x="3495184" y="2198755"/>
            <a:ext cx="6641433" cy="735586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smtClean="0">
                <a:solidFill>
                  <a:schemeClr val="bg1"/>
                </a:solidFill>
              </a:rPr>
              <a:t>Yeraltında </a:t>
            </a:r>
            <a:r>
              <a:rPr lang="tr-TR" sz="2000" b="1" dirty="0">
                <a:solidFill>
                  <a:schemeClr val="bg1"/>
                </a:solidFill>
              </a:rPr>
              <a:t>ve yer üstünde bulunan her tür enerji, maden ve doğalgaz yatağının ekonomik bir biçimde işletilmeye elverişli olup olmadığına karar veren, madenlerin işletilmesi için gerekli tesisleri tasarlayan, yapımını gerçekleştiren ve işleten kişidir.</a:t>
            </a:r>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sz="2000" b="1" dirty="0">
                <a:solidFill>
                  <a:schemeClr val="bg1"/>
                </a:solidFill>
              </a:rPr>
              <a:t>Maden mühendisi olmak isteyenlerin;</a:t>
            </a:r>
          </a:p>
          <a:p>
            <a:r>
              <a:rPr lang="tr-TR" sz="2000" b="1" dirty="0">
                <a:solidFill>
                  <a:schemeClr val="bg1"/>
                </a:solidFill>
              </a:rPr>
              <a:t>• Sayılarla akıl yürütebilme gücüne sahip,</a:t>
            </a:r>
          </a:p>
          <a:p>
            <a:r>
              <a:rPr lang="tr-TR" sz="2000" b="1" dirty="0">
                <a:solidFill>
                  <a:schemeClr val="bg1"/>
                </a:solidFill>
              </a:rPr>
              <a:t>• Kimya, matematik, fizik, jeoloji konularına ilgili ve bu alanda başarılı,</a:t>
            </a:r>
          </a:p>
          <a:p>
            <a:r>
              <a:rPr lang="tr-TR" sz="2000" b="1" dirty="0">
                <a:solidFill>
                  <a:schemeClr val="bg1"/>
                </a:solidFill>
              </a:rPr>
              <a:t>• Açık havada, yer altında, güç pozisyonlarda çalışmaya dayanıklı,</a:t>
            </a:r>
          </a:p>
          <a:p>
            <a:r>
              <a:rPr lang="tr-TR" sz="2000" b="1" dirty="0">
                <a:solidFill>
                  <a:schemeClr val="bg1"/>
                </a:solidFill>
              </a:rPr>
              <a:t>• Başkaları ile iyi iletişim kurabilen, başkalarını yönetebilen,</a:t>
            </a:r>
          </a:p>
          <a:p>
            <a:r>
              <a:rPr lang="tr-TR" sz="2000" b="1" dirty="0">
                <a:solidFill>
                  <a:schemeClr val="bg1"/>
                </a:solidFill>
              </a:rPr>
              <a:t>• Sorumlu, sabırlı ve titiz kimseler olmaları gerekir.</a:t>
            </a:r>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sz="2000" b="1" dirty="0" smtClean="0">
                <a:solidFill>
                  <a:schemeClr val="bg1"/>
                </a:solidFill>
              </a:rPr>
              <a:t>Meslek </a:t>
            </a:r>
            <a:r>
              <a:rPr lang="tr-TR" sz="2000" b="1" dirty="0">
                <a:solidFill>
                  <a:schemeClr val="bg1"/>
                </a:solidFill>
              </a:rPr>
              <a:t>elemanları, maden arama ve çıkarma işlerini yapan yerli ve yabancı özel şirketlerde iş bulabildikleri gibi, Türkiye Kömür İşletmeleri, Etibank'a bağlı işletmeler, Maden Tetkik Arama Enstitüsü, Karayolları, Türkiye Demir-Çelik İşletmeleri, Devlet Su İşleri Genel Müdürlüğü, çimento fabrikaları gibi kuruluşlarda çalışabilirler.</a:t>
            </a:r>
          </a:p>
          <a:p>
            <a:r>
              <a:rPr lang="tr-TR" sz="2000" b="1" dirty="0">
                <a:solidFill>
                  <a:schemeClr val="bg1"/>
                </a:solidFill>
              </a:rPr>
              <a:t> </a:t>
            </a:r>
            <a:endParaRPr lang="tr-TR" sz="1200" b="1" dirty="0">
              <a:solidFill>
                <a:schemeClr val="bg1"/>
              </a:solidFill>
            </a:endParaRPr>
          </a:p>
        </p:txBody>
      </p:sp>
      <p:sp>
        <p:nvSpPr>
          <p:cNvPr id="20" name="Dikdörtgen 19"/>
          <p:cNvSpPr/>
          <p:nvPr/>
        </p:nvSpPr>
        <p:spPr>
          <a:xfrm>
            <a:off x="1958548" y="8197383"/>
            <a:ext cx="139653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82.130</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5"/>
            <a:ext cx="128432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78.666</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6"/>
            <a:ext cx="1324402"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72.694</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62596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Metin kutusu 4"/>
          <p:cNvSpPr txBox="1"/>
          <p:nvPr/>
        </p:nvSpPr>
        <p:spPr>
          <a:xfrm>
            <a:off x="254000" y="508000"/>
            <a:ext cx="980440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black"/>
                </a:solidFill>
                <a:effectLst/>
                <a:uLnTx/>
                <a:uFillTx/>
                <a:latin typeface="Calibri" panose="020F0502020204030204"/>
                <a:ea typeface="+mn-ea"/>
                <a:cs typeface="+mn-cs"/>
              </a:rPr>
              <a:t>ARA</a:t>
            </a:r>
          </a:p>
        </p:txBody>
      </p:sp>
      <p:pic>
        <p:nvPicPr>
          <p:cNvPr id="6" name="Resim 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2803" y="9652003"/>
            <a:ext cx="3484563" cy="2591595"/>
          </a:xfrm>
          <a:prstGeom prst="rect">
            <a:avLst/>
          </a:prstGeom>
        </p:spPr>
      </p:pic>
      <p:sp>
        <p:nvSpPr>
          <p:cNvPr id="7" name="Metin kutusu 6"/>
          <p:cNvSpPr txBox="1"/>
          <p:nvPr/>
        </p:nvSpPr>
        <p:spPr>
          <a:xfrm>
            <a:off x="254000" y="508000"/>
            <a:ext cx="9804400" cy="119150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5" action="ppaction://hlinksldjump"/>
              </a:rPr>
              <a:t>ARAP DILI VE EDEBIYATI</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rPr>
              <a:t>BESLENME VE DIYETETIK </a:t>
            </a: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6" action="ppaction://hlinksldjump"/>
              </a:rPr>
              <a:t>(MF-3) </a:t>
            </a: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rPr>
              <a:t>VE (</a:t>
            </a: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7" action="ppaction://hlinksldjump"/>
              </a:rPr>
              <a:t>YGS-2</a:t>
            </a: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8" action="ppaction://hlinksldjump"/>
              </a:rPr>
              <a:t>BIYOLOJI</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9" action="ppaction://hlinksldjump"/>
              </a:rPr>
              <a:t>COĞRAFYA</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10" action="ppaction://hlinksldjump"/>
              </a:rPr>
              <a:t>ÇEVRE MÜHENDISLIGI</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rPr>
              <a:t>ÇOCUK </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rPr>
              <a:t>GELIŞIMI (</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11" action="ppaction://hlinksldjump"/>
              </a:rPr>
              <a:t>YGS-5</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rPr>
              <a:t>) VE (</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12" action="ppaction://hlinksldjump"/>
              </a:rPr>
              <a:t>TM-3</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rPr>
              <a:t>)</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13" action="ppaction://hlinksldjump"/>
              </a:rPr>
              <a:t>DIS HEKIMLIGI</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rPr>
              <a:t>EBELIK  (</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14" action="ppaction://hlinksldjump"/>
              </a:rPr>
              <a:t>YGS-2</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rPr>
              <a:t>) VE (</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15" action="ppaction://hlinksldjump"/>
              </a:rPr>
              <a:t>MF-3</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rPr>
              <a:t>)</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16" action="ppaction://hlinksldjump"/>
              </a:rPr>
              <a:t>ECZACILIK</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17" action="ppaction://hlinksldjump"/>
              </a:rPr>
              <a:t>ELEKTRIK ELEKTRONIK MÜHENDISLIGI</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18" action="ppaction://hlinksldjump"/>
              </a:rPr>
              <a:t>ELEKTRONIK – HABERLESME MUHENDISLIGI</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19" action="ppaction://hlinksldjump"/>
              </a:rPr>
              <a:t>ENDUSTRI MUHENDISLIGI</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20" action="ppaction://hlinksldjump"/>
              </a:rPr>
              <a:t>FELSEFE</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hlinkClick r:id="rId21" action="ppaction://hlinksldjump"/>
              </a:rPr>
              <a:t>FIZIK</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rPr>
              <a:t>FIZIK TEDAVI VE </a:t>
            </a: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rPr>
              <a:t>REHB.</a:t>
            </a:r>
            <a:r>
              <a:rPr kumimoji="0" lang="tr-TR" sz="2401" b="0" i="0" u="none" strike="noStrike" kern="1200" cap="none" spc="0" normalizeH="0" noProof="0" dirty="0" smtClean="0">
                <a:ln>
                  <a:noFill/>
                </a:ln>
                <a:solidFill>
                  <a:prstClr val="white"/>
                </a:solidFill>
                <a:effectLst/>
                <a:uLnTx/>
                <a:uFillTx/>
                <a:latin typeface="Bullpen 3D" pitchFamily="2" charset="-94"/>
                <a:ea typeface="+mn-ea"/>
                <a:cs typeface="+mn-cs"/>
              </a:rPr>
              <a:t> </a:t>
            </a:r>
            <a:r>
              <a:rPr kumimoji="0" lang="tr-TR" sz="2401" b="0" i="0" u="none" strike="noStrike" kern="1200" cap="none" spc="0" normalizeH="0" noProof="0" dirty="0" smtClean="0">
                <a:ln>
                  <a:noFill/>
                </a:ln>
                <a:solidFill>
                  <a:prstClr val="white"/>
                </a:solidFill>
                <a:effectLst/>
                <a:uLnTx/>
                <a:uFillTx/>
                <a:latin typeface="Bullpen 3D" pitchFamily="2" charset="-94"/>
                <a:ea typeface="+mn-ea"/>
                <a:cs typeface="+mn-cs"/>
                <a:hlinkClick r:id="rId22" action="ppaction://hlinksldjump"/>
              </a:rPr>
              <a:t>YGS-2</a:t>
            </a:r>
            <a:r>
              <a:rPr kumimoji="0" lang="tr-TR" sz="2401" b="0" i="0" u="none" strike="noStrike" kern="1200" cap="none" spc="0" normalizeH="0" noProof="0" dirty="0" smtClean="0">
                <a:ln>
                  <a:noFill/>
                </a:ln>
                <a:solidFill>
                  <a:prstClr val="white"/>
                </a:solidFill>
                <a:effectLst/>
                <a:uLnTx/>
                <a:uFillTx/>
                <a:latin typeface="Bullpen 3D" pitchFamily="2" charset="-94"/>
                <a:ea typeface="+mn-ea"/>
                <a:cs typeface="+mn-cs"/>
              </a:rPr>
              <a:t> VE </a:t>
            </a:r>
            <a:r>
              <a:rPr kumimoji="0" lang="tr-TR" sz="2401" b="0" i="0" u="none" strike="noStrike" kern="1200" cap="none" spc="0" normalizeH="0" noProof="0" dirty="0" smtClean="0">
                <a:ln>
                  <a:noFill/>
                </a:ln>
                <a:solidFill>
                  <a:prstClr val="white"/>
                </a:solidFill>
                <a:effectLst/>
                <a:uLnTx/>
                <a:uFillTx/>
                <a:latin typeface="Bullpen 3D" pitchFamily="2" charset="-94"/>
                <a:ea typeface="+mn-ea"/>
                <a:cs typeface="+mn-cs"/>
                <a:hlinkClick r:id="rId23" action="ppaction://hlinksldjump"/>
              </a:rPr>
              <a:t>MF-3</a:t>
            </a: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24" action="ppaction://hlinksldjump"/>
              </a:rPr>
              <a:t>GAZETECILIK</a:t>
            </a:r>
            <a:endParaRPr kumimoji="0" lang="tr-TR" sz="2401" b="0" i="0" u="none" strike="noStrike" kern="1200" cap="none" spc="0" normalizeH="0" baseline="0" noProof="0" dirty="0" smtClean="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1" b="0" i="0" u="none" strike="noStrike" kern="1200" cap="none" spc="0" normalizeH="0" baseline="0" noProof="0" dirty="0">
              <a:ln>
                <a:noFill/>
              </a:ln>
              <a:solidFill>
                <a:prstClr val="white"/>
              </a:solidFill>
              <a:effectLst/>
              <a:uLnTx/>
              <a:uFillTx/>
              <a:latin typeface="Bullpen 3D" pitchFamily="2" charset="-94"/>
              <a:ea typeface="+mn-ea"/>
              <a:cs typeface="+mn-cs"/>
            </a:endParaRPr>
          </a:p>
        </p:txBody>
      </p:sp>
      <p:pic>
        <p:nvPicPr>
          <p:cNvPr id="2" name="Resim 1">
            <a:hlinkClick r:id="rId2" action="ppaction://hlinksldjump"/>
          </p:cNvPr>
          <p:cNvPicPr>
            <a:picLocks noChangeAspect="1"/>
          </p:cNvPicPr>
          <p:nvPr/>
        </p:nvPicPr>
        <p:blipFill>
          <a:blip r:embed="rId25">
            <a:extLst>
              <a:ext uri="{BEBA8EAE-BF5A-486C-A8C5-ECC9F3942E4B}">
                <a14:imgProps xmlns:a14="http://schemas.microsoft.com/office/drawing/2010/main">
                  <a14:imgLayer r:embed="rId26">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8483603" y="0"/>
            <a:ext cx="2540000" cy="2540000"/>
          </a:xfrm>
          <a:prstGeom prst="rect">
            <a:avLst/>
          </a:prstGeom>
        </p:spPr>
      </p:pic>
    </p:spTree>
    <p:extLst>
      <p:ext uri="{BB962C8B-B14F-4D97-AF65-F5344CB8AC3E}">
        <p14:creationId xmlns:p14="http://schemas.microsoft.com/office/powerpoint/2010/main" val="2438120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74298" y="399390"/>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MAKINE MÜHEDISLIGI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17672" y="3540352"/>
            <a:ext cx="1406154" cy="646331"/>
          </a:xfrm>
          <a:prstGeom prst="rect">
            <a:avLst/>
          </a:prstGeom>
        </p:spPr>
        <p:txBody>
          <a:bodyPr wrap="none">
            <a:spAutoFit/>
          </a:bodyPr>
          <a:lstStyle/>
          <a:p>
            <a:r>
              <a:rPr lang="tr-TR" sz="3600" b="1" dirty="0" smtClean="0">
                <a:latin typeface="Top Secret" panose="02000800000000000000" pitchFamily="2" charset="0"/>
              </a:rPr>
              <a:t>11.707</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519,021</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1.610</a:t>
            </a:r>
            <a:endParaRPr lang="tr-TR" sz="1600" b="1" dirty="0">
              <a:latin typeface="Arial Black" panose="020B0A04020102020204" pitchFamily="34" charset="0"/>
            </a:endParaRPr>
          </a:p>
        </p:txBody>
      </p:sp>
      <p:sp>
        <p:nvSpPr>
          <p:cNvPr id="17" name="Metin kutusu 16"/>
          <p:cNvSpPr txBox="1"/>
          <p:nvPr/>
        </p:nvSpPr>
        <p:spPr>
          <a:xfrm>
            <a:off x="7216272" y="10708596"/>
            <a:ext cx="3481137" cy="1077218"/>
          </a:xfrm>
          <a:prstGeom prst="rect">
            <a:avLst/>
          </a:prstGeom>
          <a:noFill/>
        </p:spPr>
        <p:txBody>
          <a:bodyPr wrap="square" rtlCol="0">
            <a:spAutoFit/>
          </a:bodyPr>
          <a:lstStyle/>
          <a:p>
            <a:pPr algn="ctr"/>
            <a:r>
              <a:rPr lang="tr-TR" sz="1600" b="1" dirty="0" smtClean="0">
                <a:latin typeface="Arial Black" panose="020B0A04020102020204" pitchFamily="34" charset="0"/>
              </a:rPr>
              <a:t>YÜZÜNCÜ YIL ÜNİV.</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KONTENJAN DOLMADIĞI İÇİN TABAN PUAN OLUŞMAMUŞTIR.</a:t>
            </a:r>
          </a:p>
        </p:txBody>
      </p:sp>
      <p:sp>
        <p:nvSpPr>
          <p:cNvPr id="18" name="Dikdörtgen 17"/>
          <p:cNvSpPr/>
          <p:nvPr/>
        </p:nvSpPr>
        <p:spPr>
          <a:xfrm>
            <a:off x="2009638" y="4726503"/>
            <a:ext cx="1426994" cy="646331"/>
          </a:xfrm>
          <a:prstGeom prst="rect">
            <a:avLst/>
          </a:prstGeom>
        </p:spPr>
        <p:txBody>
          <a:bodyPr wrap="none">
            <a:spAutoFit/>
          </a:bodyPr>
          <a:lstStyle/>
          <a:p>
            <a:r>
              <a:rPr lang="tr-TR" sz="3600" b="1" dirty="0" smtClean="0">
                <a:latin typeface="Top Secret" panose="02000800000000000000" pitchFamily="2" charset="0"/>
              </a:rPr>
              <a:t>11.054</a:t>
            </a:r>
            <a:endParaRPr lang="tr-TR" sz="4800" b="1" dirty="0">
              <a:latin typeface="Top Secret" panose="02000800000000000000" pitchFamily="2" charset="0"/>
            </a:endParaRPr>
          </a:p>
        </p:txBody>
      </p:sp>
      <p:sp>
        <p:nvSpPr>
          <p:cNvPr id="19" name="Dikdörtgen 18"/>
          <p:cNvSpPr/>
          <p:nvPr/>
        </p:nvSpPr>
        <p:spPr>
          <a:xfrm>
            <a:off x="2031204" y="5803952"/>
            <a:ext cx="1407758" cy="646331"/>
          </a:xfrm>
          <a:prstGeom prst="rect">
            <a:avLst/>
          </a:prstGeom>
        </p:spPr>
        <p:txBody>
          <a:bodyPr wrap="none">
            <a:spAutoFit/>
          </a:bodyPr>
          <a:lstStyle/>
          <a:p>
            <a:r>
              <a:rPr lang="tr-TR" sz="3600" b="1" dirty="0" smtClean="0">
                <a:latin typeface="Top Secret" panose="02000800000000000000" pitchFamily="2" charset="0"/>
              </a:rPr>
              <a:t>11.428</a:t>
            </a:r>
            <a:endParaRPr lang="tr-TR" sz="4800" b="1" dirty="0">
              <a:latin typeface="Top Secret" panose="02000800000000000000" pitchFamily="2" charset="0"/>
            </a:endParaRPr>
          </a:p>
        </p:txBody>
      </p:sp>
      <p:sp>
        <p:nvSpPr>
          <p:cNvPr id="3" name="Metin kutusu 2"/>
          <p:cNvSpPr txBox="1"/>
          <p:nvPr/>
        </p:nvSpPr>
        <p:spPr>
          <a:xfrm>
            <a:off x="3530029" y="2526131"/>
            <a:ext cx="6641433" cy="6555641"/>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a:solidFill>
                  <a:schemeClr val="bg1"/>
                </a:solidFill>
              </a:rPr>
              <a:t>Makine mühendisliği programı, her türlü mekanik sistemlerin ve enerji dönüştürüm sistemlerinin tasarımı, geliştirilmesi ve üretiminin planlanması konularında eğitim ve araştırma yapar</a:t>
            </a:r>
            <a:r>
              <a:rPr lang="tr-TR" sz="2000"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sz="2000" b="1" dirty="0">
                <a:solidFill>
                  <a:schemeClr val="bg1"/>
                </a:solidFill>
              </a:rPr>
              <a:t>Makine mühendisliği programına girecek ve makine mühendisliği alanında çalışacak kişinin üstün bir akademik yeteneğe, hayal gücüne ve yaratıcılığa, uzay ilişkileri yeteneğine ve el becerisine sahip; matematik, fizik, teknik resim ve tasarı geometri ile ilgili ve bu alanlarda başarılı bir kimse olması gereklidir</a:t>
            </a:r>
            <a:r>
              <a:rPr lang="tr-TR" sz="2000"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sz="2000" b="1" dirty="0">
                <a:solidFill>
                  <a:schemeClr val="bg1"/>
                </a:solidFill>
              </a:rPr>
              <a:t>Kalkınma çabasında olan ülkemizde, diğer teknik elemanlar gibi makine mühendislerine de ihtiyaç duyulmaktadır. Ancak ülkemizde teknoloji üretimi henüz yeterli düzeyde olmadığından makine mühendisleri bilgi ve becerilerini kullanabilecekleri iş alanları bulmakta zorluk çekmektedirler. </a:t>
            </a:r>
            <a:endParaRPr lang="tr-TR" sz="1200" b="1" dirty="0">
              <a:solidFill>
                <a:schemeClr val="bg1"/>
              </a:solidFill>
            </a:endParaRPr>
          </a:p>
        </p:txBody>
      </p:sp>
      <p:sp>
        <p:nvSpPr>
          <p:cNvPr id="20" name="Dikdörtgen 19"/>
          <p:cNvSpPr/>
          <p:nvPr/>
        </p:nvSpPr>
        <p:spPr>
          <a:xfrm>
            <a:off x="1958548" y="8197383"/>
            <a:ext cx="1305165"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82.376</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5"/>
            <a:ext cx="1306768"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85.654</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6"/>
            <a:ext cx="1471878"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79.009</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856758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38202" y="738224"/>
            <a:ext cx="6045200" cy="830997"/>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MATEMATIK</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68472" y="3565752"/>
            <a:ext cx="1354858" cy="646331"/>
          </a:xfrm>
          <a:prstGeom prst="rect">
            <a:avLst/>
          </a:prstGeom>
        </p:spPr>
        <p:txBody>
          <a:bodyPr wrap="none">
            <a:spAutoFit/>
          </a:bodyPr>
          <a:lstStyle/>
          <a:p>
            <a:r>
              <a:rPr lang="tr-TR" sz="3600" b="1" dirty="0" smtClean="0">
                <a:latin typeface="Top Secret" panose="02000800000000000000" pitchFamily="2" charset="0"/>
              </a:rPr>
              <a:t>3.826</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465,476</a:t>
            </a:r>
          </a:p>
          <a:p>
            <a:pPr algn="ctr"/>
            <a:r>
              <a:rPr lang="tr-TR" sz="1600" b="1" dirty="0" smtClean="0">
                <a:latin typeface="Arial Black" panose="020B0A04020102020204" pitchFamily="34" charset="0"/>
              </a:rPr>
              <a:t>BAŞARI SIRASI: 17.100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ÇANKIRI KARATEKİN ÜNİV.</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 227,850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280.000</a:t>
            </a:r>
          </a:p>
        </p:txBody>
      </p:sp>
      <p:sp>
        <p:nvSpPr>
          <p:cNvPr id="18" name="Dikdörtgen 17"/>
          <p:cNvSpPr/>
          <p:nvPr/>
        </p:nvSpPr>
        <p:spPr>
          <a:xfrm>
            <a:off x="2009638" y="4726503"/>
            <a:ext cx="1354858" cy="646331"/>
          </a:xfrm>
          <a:prstGeom prst="rect">
            <a:avLst/>
          </a:prstGeom>
        </p:spPr>
        <p:txBody>
          <a:bodyPr wrap="none">
            <a:spAutoFit/>
          </a:bodyPr>
          <a:lstStyle/>
          <a:p>
            <a:r>
              <a:rPr lang="tr-TR" sz="3600" b="1" dirty="0" smtClean="0">
                <a:latin typeface="Top Secret" panose="02000800000000000000" pitchFamily="2" charset="0"/>
              </a:rPr>
              <a:t>3.628</a:t>
            </a:r>
            <a:endParaRPr lang="tr-TR" sz="4800" b="1" dirty="0">
              <a:latin typeface="Top Secret" panose="02000800000000000000" pitchFamily="2" charset="0"/>
            </a:endParaRPr>
          </a:p>
        </p:txBody>
      </p:sp>
      <p:sp>
        <p:nvSpPr>
          <p:cNvPr id="19" name="Dikdörtgen 18"/>
          <p:cNvSpPr/>
          <p:nvPr/>
        </p:nvSpPr>
        <p:spPr>
          <a:xfrm>
            <a:off x="2031204" y="5803952"/>
            <a:ext cx="1338828" cy="646331"/>
          </a:xfrm>
          <a:prstGeom prst="rect">
            <a:avLst/>
          </a:prstGeom>
        </p:spPr>
        <p:txBody>
          <a:bodyPr wrap="none">
            <a:spAutoFit/>
          </a:bodyPr>
          <a:lstStyle/>
          <a:p>
            <a:r>
              <a:rPr lang="tr-TR" sz="3600" b="1" dirty="0" smtClean="0">
                <a:latin typeface="Top Secret" panose="02000800000000000000" pitchFamily="2" charset="0"/>
              </a:rPr>
              <a:t>3.823</a:t>
            </a:r>
            <a:endParaRPr lang="tr-TR" sz="4800" b="1" dirty="0">
              <a:latin typeface="Top Secret" panose="02000800000000000000" pitchFamily="2" charset="0"/>
            </a:endParaRPr>
          </a:p>
        </p:txBody>
      </p:sp>
      <p:sp>
        <p:nvSpPr>
          <p:cNvPr id="3" name="Metin kutusu 2"/>
          <p:cNvSpPr txBox="1"/>
          <p:nvPr/>
        </p:nvSpPr>
        <p:spPr>
          <a:xfrm>
            <a:off x="3530029" y="2526131"/>
            <a:ext cx="6641433" cy="7048083"/>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a:solidFill>
                  <a:schemeClr val="bg1"/>
                </a:solidFill>
              </a:rPr>
              <a:t>Matematikçi, akıl yürütme yoluyla, sayılar, fonksiyonlar ve geometrik şekillerle ifade edilen kavramların özelliklerini ve bunların arasındaki bağıntıları inceleyen ve bulguların teknolojiye uygulanması için yöntemler geliştiren kişidir</a:t>
            </a:r>
            <a:r>
              <a:rPr lang="tr-TR" sz="2000" b="1" dirty="0" smtClean="0">
                <a:solidFill>
                  <a:schemeClr val="bg1"/>
                </a:solidFill>
              </a:rPr>
              <a:t>.</a:t>
            </a: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sz="2000" b="1" dirty="0">
                <a:solidFill>
                  <a:schemeClr val="bg1"/>
                </a:solidFill>
              </a:rPr>
              <a:t>Genel ve sayısal düşünme yeteneğine sahip,</a:t>
            </a:r>
          </a:p>
          <a:p>
            <a:r>
              <a:rPr lang="tr-TR" sz="2000" b="1" dirty="0">
                <a:solidFill>
                  <a:schemeClr val="bg1"/>
                </a:solidFill>
              </a:rPr>
              <a:t>• Soyut kavramlarla uğraşmaktan ve derinliğine araştırma yapmaktan hoşlanan</a:t>
            </a:r>
          </a:p>
          <a:p>
            <a:r>
              <a:rPr lang="tr-TR" sz="2000" b="1" dirty="0">
                <a:solidFill>
                  <a:schemeClr val="bg1"/>
                </a:solidFill>
              </a:rPr>
              <a:t>kimseler olmaları gerekir.</a:t>
            </a:r>
          </a:p>
          <a:p>
            <a:r>
              <a:rPr lang="tr-TR" sz="2000" b="1" dirty="0">
                <a:solidFill>
                  <a:schemeClr val="bg1"/>
                </a:solidFill>
              </a:rPr>
              <a:t>Yaratıcılık meslekte ilerlemeyi kolaylaştıran bir özelliktir</a:t>
            </a:r>
            <a:r>
              <a:rPr lang="tr-TR" sz="2000" b="1" dirty="0" smtClean="0">
                <a:solidFill>
                  <a:schemeClr val="bg1"/>
                </a:solidFill>
              </a:rPr>
              <a:t>.</a:t>
            </a:r>
          </a:p>
          <a:p>
            <a:r>
              <a:rPr lang="tr-TR" sz="2400" b="1" u="sng" dirty="0" smtClean="0">
                <a:solidFill>
                  <a:srgbClr val="FF0000"/>
                </a:solidFill>
                <a:latin typeface="Arial Black" panose="020B0A04020102020204" pitchFamily="34" charset="0"/>
              </a:rPr>
              <a:t>ÇALIŞMA ALANLARI:</a:t>
            </a:r>
          </a:p>
          <a:p>
            <a:r>
              <a:rPr lang="tr-TR" sz="2000" b="1" dirty="0">
                <a:solidFill>
                  <a:schemeClr val="bg1"/>
                </a:solidFill>
              </a:rPr>
              <a:t>Bankalarda, araştırma </a:t>
            </a:r>
            <a:r>
              <a:rPr lang="tr-TR" sz="2000" b="1" dirty="0" smtClean="0">
                <a:solidFill>
                  <a:schemeClr val="bg1"/>
                </a:solidFill>
              </a:rPr>
              <a:t>laboratuvarlarında, </a:t>
            </a:r>
            <a:r>
              <a:rPr lang="tr-TR" sz="2000" b="1" dirty="0">
                <a:solidFill>
                  <a:schemeClr val="bg1"/>
                </a:solidFill>
              </a:rPr>
              <a:t>endüstrideki teknik bürolarda, çeşitli kamu kuruluşlarında (Devlet Su İşleri-Devlet İstatistik Enstitüsü-Devlet Demir Yolları-Türkiye Kömür İşletmeleri-Türkiye Elektrik Dağıtım AŞ.-Türkiye Bilimsel ve Teknik Araştırma Kurumu, Karayolları, Tapu Kadastro gibi) çalışabilirler. Ortaöğretim Alan Öğretmenliği Tezsiz Yüksek Lisans programını veya MEB ve YÖK işbirliği ile açılan Pedagojik Formasyon programını başarı ile bitirenler Bilişim Teknolojileri ve Matematik öğretmeni olarak atanabilirler</a:t>
            </a:r>
            <a:r>
              <a:rPr lang="tr-TR" sz="2000" b="1" dirty="0" smtClean="0">
                <a:solidFill>
                  <a:schemeClr val="bg1"/>
                </a:solidFill>
              </a:rPr>
              <a:t>.</a:t>
            </a:r>
            <a:endParaRPr lang="tr-TR" sz="2000" b="1" dirty="0">
              <a:solidFill>
                <a:schemeClr val="bg1"/>
              </a:solidFill>
            </a:endParaRPr>
          </a:p>
        </p:txBody>
      </p:sp>
      <p:sp>
        <p:nvSpPr>
          <p:cNvPr id="20" name="Dikdörtgen 19"/>
          <p:cNvSpPr/>
          <p:nvPr/>
        </p:nvSpPr>
        <p:spPr>
          <a:xfrm>
            <a:off x="1958548" y="8197383"/>
            <a:ext cx="132119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89.296</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5"/>
            <a:ext cx="1290738"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86.612</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6"/>
            <a:ext cx="1346844"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87.150</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79495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29027"/>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OKUL ÖNCESI</a:t>
            </a:r>
          </a:p>
          <a:p>
            <a:pPr algn="ctr"/>
            <a:r>
              <a:rPr lang="tr-TR" sz="4800" dirty="0" smtClean="0">
                <a:solidFill>
                  <a:schemeClr val="bg1"/>
                </a:solidFill>
                <a:latin typeface="Planet Benson 2" panose="02000503000000020004" pitchFamily="2" charset="0"/>
                <a:cs typeface="Agent Orange" panose="00000400000000000000" pitchFamily="2" charset="0"/>
              </a:rPr>
              <a:t>ÖGRETMENLIGI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68472" y="3565752"/>
            <a:ext cx="1300356" cy="646331"/>
          </a:xfrm>
          <a:prstGeom prst="rect">
            <a:avLst/>
          </a:prstGeom>
        </p:spPr>
        <p:txBody>
          <a:bodyPr wrap="none">
            <a:spAutoFit/>
          </a:bodyPr>
          <a:lstStyle/>
          <a:p>
            <a:r>
              <a:rPr lang="tr-TR" sz="3600" b="1" dirty="0" smtClean="0">
                <a:latin typeface="Top Secret" panose="02000800000000000000" pitchFamily="2" charset="0"/>
              </a:rPr>
              <a:t>6.610</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4220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446,945</a:t>
            </a:r>
          </a:p>
          <a:p>
            <a:pPr algn="ctr"/>
            <a:r>
              <a:rPr lang="tr-TR" sz="1600" b="1" dirty="0" smtClean="0">
                <a:latin typeface="Arial Black" panose="020B0A04020102020204" pitchFamily="34" charset="0"/>
              </a:rPr>
              <a:t>BAŞARI SIRASI: 44.300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KASTAMONU ÜNİV.</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 358,888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251.000</a:t>
            </a:r>
          </a:p>
        </p:txBody>
      </p:sp>
      <p:sp>
        <p:nvSpPr>
          <p:cNvPr id="18" name="Dikdörtgen 17"/>
          <p:cNvSpPr/>
          <p:nvPr/>
        </p:nvSpPr>
        <p:spPr>
          <a:xfrm>
            <a:off x="2009638" y="4726503"/>
            <a:ext cx="1393330" cy="646331"/>
          </a:xfrm>
          <a:prstGeom prst="rect">
            <a:avLst/>
          </a:prstGeom>
        </p:spPr>
        <p:txBody>
          <a:bodyPr wrap="none">
            <a:spAutoFit/>
          </a:bodyPr>
          <a:lstStyle/>
          <a:p>
            <a:r>
              <a:rPr lang="tr-TR" sz="3600" b="1" dirty="0" smtClean="0">
                <a:latin typeface="Top Secret" panose="02000800000000000000" pitchFamily="2" charset="0"/>
              </a:rPr>
              <a:t>5.900</a:t>
            </a:r>
            <a:endParaRPr lang="tr-TR" sz="4800" b="1" dirty="0">
              <a:latin typeface="Top Secret" panose="02000800000000000000" pitchFamily="2" charset="0"/>
            </a:endParaRPr>
          </a:p>
        </p:txBody>
      </p:sp>
      <p:sp>
        <p:nvSpPr>
          <p:cNvPr id="19" name="Dikdörtgen 18"/>
          <p:cNvSpPr/>
          <p:nvPr/>
        </p:nvSpPr>
        <p:spPr>
          <a:xfrm>
            <a:off x="2031204" y="5803952"/>
            <a:ext cx="1250663" cy="646331"/>
          </a:xfrm>
          <a:prstGeom prst="rect">
            <a:avLst/>
          </a:prstGeom>
        </p:spPr>
        <p:txBody>
          <a:bodyPr wrap="none">
            <a:spAutoFit/>
          </a:bodyPr>
          <a:lstStyle/>
          <a:p>
            <a:r>
              <a:rPr lang="tr-TR" sz="3600" b="1" dirty="0" smtClean="0">
                <a:latin typeface="Top Secret" panose="02000800000000000000" pitchFamily="2" charset="0"/>
              </a:rPr>
              <a:t>5.918</a:t>
            </a:r>
            <a:endParaRPr lang="tr-TR" sz="4800" b="1" dirty="0">
              <a:latin typeface="Top Secret" panose="02000800000000000000" pitchFamily="2" charset="0"/>
            </a:endParaRPr>
          </a:p>
        </p:txBody>
      </p:sp>
      <p:sp>
        <p:nvSpPr>
          <p:cNvPr id="3" name="Metin kutusu 2"/>
          <p:cNvSpPr txBox="1"/>
          <p:nvPr/>
        </p:nvSpPr>
        <p:spPr>
          <a:xfrm>
            <a:off x="3530029" y="2190363"/>
            <a:ext cx="6641433" cy="643253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a:solidFill>
                  <a:schemeClr val="bg1"/>
                </a:solidFill>
              </a:rPr>
              <a:t>Okul öncesi çocuklara bedensel, zihinsel, duygusal ve sosyal yönden sağlıklı bir şekilde gelişmeleri için , gerekli eğitimi veren kişidir</a:t>
            </a:r>
            <a:r>
              <a:rPr lang="tr-TR" sz="2000" b="1" dirty="0" smtClean="0">
                <a:solidFill>
                  <a:schemeClr val="bg1"/>
                </a:solidFill>
              </a:rPr>
              <a:t>.</a:t>
            </a: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sz="2000" b="1" dirty="0">
                <a:solidFill>
                  <a:schemeClr val="bg1"/>
                </a:solidFill>
              </a:rPr>
              <a:t>• Gelişim psikolojisine ilgili ve bu alanda başarılı</a:t>
            </a:r>
            <a:r>
              <a:rPr lang="tr-TR" sz="2000" b="1" dirty="0" smtClean="0">
                <a:solidFill>
                  <a:schemeClr val="bg1"/>
                </a:solidFill>
              </a:rPr>
              <a:t>,</a:t>
            </a:r>
          </a:p>
          <a:p>
            <a:r>
              <a:rPr lang="tr-TR" sz="2000" b="1" dirty="0" smtClean="0">
                <a:solidFill>
                  <a:schemeClr val="bg1"/>
                </a:solidFill>
              </a:rPr>
              <a:t> </a:t>
            </a:r>
            <a:r>
              <a:rPr lang="tr-TR" sz="2000" b="1" dirty="0">
                <a:solidFill>
                  <a:schemeClr val="bg1"/>
                </a:solidFill>
              </a:rPr>
              <a:t>Çocukları seven, onlarla beraber olmaktan </a:t>
            </a:r>
            <a:r>
              <a:rPr lang="tr-TR" sz="2000" b="1" dirty="0" smtClean="0">
                <a:solidFill>
                  <a:schemeClr val="bg1"/>
                </a:solidFill>
              </a:rPr>
              <a:t>sıkılmayan,</a:t>
            </a:r>
          </a:p>
          <a:p>
            <a:r>
              <a:rPr lang="tr-TR" sz="2000" b="1" dirty="0" smtClean="0">
                <a:solidFill>
                  <a:schemeClr val="bg1"/>
                </a:solidFill>
              </a:rPr>
              <a:t>Çocukların </a:t>
            </a:r>
            <a:r>
              <a:rPr lang="tr-TR" sz="2000" b="1" dirty="0">
                <a:solidFill>
                  <a:schemeClr val="bg1"/>
                </a:solidFill>
              </a:rPr>
              <a:t>duygularını </a:t>
            </a:r>
            <a:r>
              <a:rPr lang="tr-TR" sz="2000" b="1" dirty="0" smtClean="0">
                <a:solidFill>
                  <a:schemeClr val="bg1"/>
                </a:solidFill>
              </a:rPr>
              <a:t>anlayabilen, Öğrenciler </a:t>
            </a:r>
            <a:r>
              <a:rPr lang="tr-TR" sz="2000" b="1" dirty="0">
                <a:solidFill>
                  <a:schemeClr val="bg1"/>
                </a:solidFill>
              </a:rPr>
              <a:t>üzerinde gerekli disiplini </a:t>
            </a:r>
            <a:r>
              <a:rPr lang="tr-TR" sz="2000" b="1" dirty="0" smtClean="0">
                <a:solidFill>
                  <a:schemeClr val="bg1"/>
                </a:solidFill>
              </a:rPr>
              <a:t>sağlayabilen, Düşüncelerini </a:t>
            </a:r>
            <a:r>
              <a:rPr lang="tr-TR" sz="2000" b="1" dirty="0">
                <a:solidFill>
                  <a:schemeClr val="bg1"/>
                </a:solidFill>
              </a:rPr>
              <a:t>başkalarına açık bir biçimde </a:t>
            </a:r>
            <a:r>
              <a:rPr lang="tr-TR" sz="2000" b="1" dirty="0" smtClean="0">
                <a:solidFill>
                  <a:schemeClr val="bg1"/>
                </a:solidFill>
              </a:rPr>
              <a:t>aktarabilen, İyi </a:t>
            </a:r>
            <a:r>
              <a:rPr lang="tr-TR" sz="2000" b="1" dirty="0">
                <a:solidFill>
                  <a:schemeClr val="bg1"/>
                </a:solidFill>
              </a:rPr>
              <a:t>bir öğrenme ortamı </a:t>
            </a:r>
            <a:r>
              <a:rPr lang="tr-TR" sz="2000" b="1" dirty="0" smtClean="0">
                <a:solidFill>
                  <a:schemeClr val="bg1"/>
                </a:solidFill>
              </a:rPr>
              <a:t>sağlayabilen</a:t>
            </a:r>
            <a:r>
              <a:rPr lang="tr-TR" sz="2000" b="1" dirty="0">
                <a:solidFill>
                  <a:schemeClr val="bg1"/>
                </a:solidFill>
              </a:rPr>
              <a:t>,</a:t>
            </a:r>
            <a:r>
              <a:rPr lang="tr-TR" sz="2000" b="1" dirty="0" smtClean="0">
                <a:solidFill>
                  <a:schemeClr val="bg1"/>
                </a:solidFill>
              </a:rPr>
              <a:t> </a:t>
            </a:r>
            <a:r>
              <a:rPr lang="tr-TR" sz="2000" b="1" dirty="0">
                <a:solidFill>
                  <a:schemeClr val="bg1"/>
                </a:solidFill>
              </a:rPr>
              <a:t>Dikkatli, işine özen </a:t>
            </a:r>
            <a:r>
              <a:rPr lang="tr-TR" sz="2000" b="1" dirty="0" smtClean="0">
                <a:solidFill>
                  <a:schemeClr val="bg1"/>
                </a:solidFill>
              </a:rPr>
              <a:t>gösteren, İnsanlarla </a:t>
            </a:r>
            <a:r>
              <a:rPr lang="tr-TR" sz="2000" b="1" dirty="0">
                <a:solidFill>
                  <a:schemeClr val="bg1"/>
                </a:solidFill>
              </a:rPr>
              <a:t>iyi iletişim kurabilen,</a:t>
            </a:r>
          </a:p>
          <a:p>
            <a:r>
              <a:rPr lang="tr-TR" sz="2000" b="1" dirty="0" smtClean="0">
                <a:solidFill>
                  <a:schemeClr val="bg1"/>
                </a:solidFill>
              </a:rPr>
              <a:t>Sevecen</a:t>
            </a:r>
            <a:r>
              <a:rPr lang="tr-TR" sz="2000" b="1" dirty="0">
                <a:solidFill>
                  <a:schemeClr val="bg1"/>
                </a:solidFill>
              </a:rPr>
              <a:t>, hoşgörülü, sabırlı</a:t>
            </a:r>
            <a:r>
              <a:rPr lang="tr-TR" sz="2000" b="1" dirty="0" smtClean="0">
                <a:solidFill>
                  <a:schemeClr val="bg1"/>
                </a:solidFill>
              </a:rPr>
              <a:t>,  Kendini </a:t>
            </a:r>
            <a:r>
              <a:rPr lang="tr-TR" sz="2000" b="1" dirty="0">
                <a:solidFill>
                  <a:schemeClr val="bg1"/>
                </a:solidFill>
              </a:rPr>
              <a:t>geliştirmeye istekli, </a:t>
            </a:r>
            <a:r>
              <a:rPr lang="tr-TR" sz="2000" b="1" dirty="0" smtClean="0">
                <a:solidFill>
                  <a:schemeClr val="bg1"/>
                </a:solidFill>
              </a:rPr>
              <a:t>coşkulu, Girişimci</a:t>
            </a:r>
            <a:r>
              <a:rPr lang="tr-TR" sz="2000" b="1" dirty="0">
                <a:solidFill>
                  <a:schemeClr val="bg1"/>
                </a:solidFill>
              </a:rPr>
              <a:t>, </a:t>
            </a:r>
            <a:r>
              <a:rPr lang="tr-TR" sz="2000" b="1" dirty="0" smtClean="0">
                <a:solidFill>
                  <a:schemeClr val="bg1"/>
                </a:solidFill>
              </a:rPr>
              <a:t>yaratıcı kimseler </a:t>
            </a:r>
            <a:r>
              <a:rPr lang="tr-TR" sz="2000" b="1" dirty="0">
                <a:solidFill>
                  <a:schemeClr val="bg1"/>
                </a:solidFill>
              </a:rPr>
              <a:t>olmaları gerekir</a:t>
            </a:r>
            <a:r>
              <a:rPr lang="tr-TR" sz="2000" b="1" dirty="0" smtClean="0">
                <a:solidFill>
                  <a:schemeClr val="bg1"/>
                </a:solidFill>
              </a:rPr>
              <a:t>.</a:t>
            </a:r>
          </a:p>
          <a:p>
            <a:r>
              <a:rPr lang="tr-TR" sz="2400" b="1" u="sng" dirty="0" smtClean="0">
                <a:solidFill>
                  <a:srgbClr val="FF0000"/>
                </a:solidFill>
                <a:latin typeface="Arial Black" panose="020B0A04020102020204" pitchFamily="34" charset="0"/>
              </a:rPr>
              <a:t>ÇALIŞMA ALANLARI:</a:t>
            </a:r>
          </a:p>
          <a:p>
            <a:r>
              <a:rPr lang="tr-TR" sz="2000" b="1" dirty="0">
                <a:solidFill>
                  <a:schemeClr val="bg1"/>
                </a:solidFill>
              </a:rPr>
              <a:t>illi Eğitim Bakanlığına bağlı Anadolu kız meslek ve kız meslek liseleri, ilköğretim okulları ile resmi ve özel kurumların kreş, yuva, anaokulu, anasınıfı, çocuk kulübü gibi okul öncesi eğitim kurumlarında öğretmen olarak,</a:t>
            </a:r>
          </a:p>
          <a:p>
            <a:r>
              <a:rPr lang="tr-TR" sz="2000" b="1" dirty="0">
                <a:solidFill>
                  <a:schemeClr val="bg1"/>
                </a:solidFill>
              </a:rPr>
              <a:t>Çocuk yayınlarının hazırlanmasında, oyuncak tasarımı gibi alanlarda uzman olarak çalışabilirler.</a:t>
            </a:r>
          </a:p>
        </p:txBody>
      </p:sp>
      <p:sp>
        <p:nvSpPr>
          <p:cNvPr id="20" name="Dikdörtgen 19"/>
          <p:cNvSpPr/>
          <p:nvPr/>
        </p:nvSpPr>
        <p:spPr>
          <a:xfrm>
            <a:off x="1958548" y="8197383"/>
            <a:ext cx="1237839"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76.355</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1986047" y="10429275"/>
            <a:ext cx="1295547"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78.853</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6"/>
            <a:ext cx="136928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80.137</a:t>
            </a:r>
            <a:endParaRPr lang="tr-TR" sz="20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332163" y="8704751"/>
            <a:ext cx="7467600" cy="923330"/>
          </a:xfrm>
          <a:prstGeom prst="rect">
            <a:avLst/>
          </a:prstGeom>
          <a:noFill/>
        </p:spPr>
        <p:txBody>
          <a:bodyPr wrap="square" rtlCol="0">
            <a:spAutoFit/>
          </a:bodyPr>
          <a:lstStyle/>
          <a:p>
            <a:pPr algn="ctr"/>
            <a:r>
              <a:rPr lang="tr-TR" b="1" dirty="0" smtClean="0">
                <a:solidFill>
                  <a:srgbClr val="FFFF00"/>
                </a:solidFill>
              </a:rPr>
              <a:t>BÖLÜMÜN PUAN TÜRÜ 2017 YILINDA DEĞİŞTİRİLMİŞTİR. EN YÜKSEK VE EN</a:t>
            </a:r>
          </a:p>
          <a:p>
            <a:pPr algn="ctr"/>
            <a:r>
              <a:rPr lang="tr-TR" b="1" dirty="0" smtClean="0">
                <a:solidFill>
                  <a:srgbClr val="FFFF00"/>
                </a:solidFill>
              </a:rPr>
              <a:t>DÜŞÜK PUANLAR 2016 YILINA AİT OLUP YGS-5 PUAN TÜRÜNE GÖRE</a:t>
            </a:r>
          </a:p>
          <a:p>
            <a:pPr algn="ctr"/>
            <a:r>
              <a:rPr lang="tr-TR" b="1" dirty="0" smtClean="0">
                <a:solidFill>
                  <a:srgbClr val="FFFF00"/>
                </a:solidFill>
              </a:rPr>
              <a:t> YAZILMIŞTIR.</a:t>
            </a:r>
            <a:endParaRPr lang="tr-TR" b="1" dirty="0">
              <a:solidFill>
                <a:srgbClr val="FFFF00"/>
              </a:solidFill>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466094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5614"/>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SAGLIK </a:t>
            </a:r>
          </a:p>
          <a:p>
            <a:pPr algn="ctr"/>
            <a:r>
              <a:rPr lang="tr-TR" sz="4800" dirty="0" smtClean="0">
                <a:solidFill>
                  <a:schemeClr val="bg1"/>
                </a:solidFill>
                <a:latin typeface="Planet Benson 2" panose="02000503000000020004" pitchFamily="2" charset="0"/>
                <a:cs typeface="Agent Orange" panose="00000400000000000000" pitchFamily="2" charset="0"/>
              </a:rPr>
              <a:t>YÖNETIMI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91596" y="3572804"/>
            <a:ext cx="971741" cy="646331"/>
          </a:xfrm>
          <a:prstGeom prst="rect">
            <a:avLst/>
          </a:prstGeom>
        </p:spPr>
        <p:txBody>
          <a:bodyPr wrap="none">
            <a:spAutoFit/>
          </a:bodyPr>
          <a:lstStyle/>
          <a:p>
            <a:r>
              <a:rPr lang="tr-TR" sz="3600" b="1" dirty="0" smtClean="0">
                <a:latin typeface="Top Secret" panose="02000800000000000000" pitchFamily="2" charset="0"/>
              </a:rPr>
              <a:t>379</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YGS-6</a:t>
            </a:r>
            <a:endParaRPr lang="tr-TR" sz="2000" dirty="0">
              <a:latin typeface="AlleyOop" pitchFamily="2" charset="0"/>
              <a:ea typeface="AlleyOop" pitchFamily="2" charset="0"/>
            </a:endParaRPr>
          </a:p>
        </p:txBody>
      </p:sp>
      <p:sp>
        <p:nvSpPr>
          <p:cNvPr id="11" name="Metin kutusu 10"/>
          <p:cNvSpPr txBox="1"/>
          <p:nvPr/>
        </p:nvSpPr>
        <p:spPr>
          <a:xfrm>
            <a:off x="93458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YGS-6</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MERSİN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356,853</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229.000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ARDAHAN ÜNİVERSİTESİ</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 285,952</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582.000</a:t>
            </a:r>
          </a:p>
        </p:txBody>
      </p:sp>
      <p:sp>
        <p:nvSpPr>
          <p:cNvPr id="18" name="Dikdörtgen 17"/>
          <p:cNvSpPr/>
          <p:nvPr/>
        </p:nvSpPr>
        <p:spPr>
          <a:xfrm>
            <a:off x="2111238" y="4726503"/>
            <a:ext cx="1188146" cy="646331"/>
          </a:xfrm>
          <a:prstGeom prst="rect">
            <a:avLst/>
          </a:prstGeom>
        </p:spPr>
        <p:txBody>
          <a:bodyPr wrap="none">
            <a:spAutoFit/>
          </a:bodyPr>
          <a:lstStyle/>
          <a:p>
            <a:r>
              <a:rPr lang="tr-TR" sz="3600" b="1" dirty="0" smtClean="0">
                <a:latin typeface="Top Secret" panose="02000800000000000000" pitchFamily="2" charset="0"/>
              </a:rPr>
              <a:t>1.010</a:t>
            </a:r>
            <a:endParaRPr lang="tr-TR" sz="4800" b="1" dirty="0">
              <a:latin typeface="Top Secret" panose="02000800000000000000" pitchFamily="2" charset="0"/>
            </a:endParaRPr>
          </a:p>
        </p:txBody>
      </p:sp>
      <p:sp>
        <p:nvSpPr>
          <p:cNvPr id="19" name="Dikdörtgen 18"/>
          <p:cNvSpPr/>
          <p:nvPr/>
        </p:nvSpPr>
        <p:spPr>
          <a:xfrm>
            <a:off x="2183604" y="5803952"/>
            <a:ext cx="1018227" cy="646331"/>
          </a:xfrm>
          <a:prstGeom prst="rect">
            <a:avLst/>
          </a:prstGeom>
        </p:spPr>
        <p:txBody>
          <a:bodyPr wrap="none">
            <a:spAutoFit/>
          </a:bodyPr>
          <a:lstStyle/>
          <a:p>
            <a:r>
              <a:rPr lang="tr-TR" sz="3600" b="1" dirty="0" smtClean="0">
                <a:latin typeface="Top Secret" panose="02000800000000000000" pitchFamily="2" charset="0"/>
              </a:rPr>
              <a:t>909</a:t>
            </a:r>
            <a:endParaRPr lang="tr-TR" sz="4800" b="1" dirty="0">
              <a:latin typeface="Top Secret" panose="02000800000000000000" pitchFamily="2" charset="0"/>
            </a:endParaRPr>
          </a:p>
        </p:txBody>
      </p:sp>
      <p:sp>
        <p:nvSpPr>
          <p:cNvPr id="3" name="Metin kutusu 2"/>
          <p:cNvSpPr txBox="1"/>
          <p:nvPr/>
        </p:nvSpPr>
        <p:spPr>
          <a:xfrm>
            <a:off x="3530029" y="2564377"/>
            <a:ext cx="6641433" cy="6124754"/>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a:solidFill>
                  <a:schemeClr val="bg1"/>
                </a:solidFill>
              </a:rPr>
              <a:t>Hastanedeki çalışmaların düzenlenmesinden ve yürütülmesinden, bölümlere gerekli personel, araç ve gerecin sağlanmasından, bütçenin hazırlanmasından ve hasta bakım hizmet ücretlerinin saptanmasından sorumlu kişidir</a:t>
            </a:r>
            <a:r>
              <a:rPr lang="tr-TR" sz="2000" b="1" dirty="0" smtClean="0">
                <a:solidFill>
                  <a:schemeClr val="bg1"/>
                </a:solidFill>
              </a:rPr>
              <a:t>.</a:t>
            </a:r>
          </a:p>
          <a:p>
            <a:endParaRPr lang="tr-TR" sz="2000" b="1" dirty="0" smtClean="0">
              <a:solidFill>
                <a:schemeClr val="bg1"/>
              </a:solidFill>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sz="2000" b="1" dirty="0">
                <a:solidFill>
                  <a:schemeClr val="bg1"/>
                </a:solidFill>
              </a:rPr>
              <a:t>Normalin üzerinde sözel yeteneğe sahip,</a:t>
            </a:r>
          </a:p>
          <a:p>
            <a:r>
              <a:rPr lang="tr-TR" sz="2000" b="1" dirty="0" smtClean="0">
                <a:solidFill>
                  <a:schemeClr val="bg1"/>
                </a:solidFill>
              </a:rPr>
              <a:t>Sosyal </a:t>
            </a:r>
            <a:r>
              <a:rPr lang="tr-TR" sz="2000" b="1" dirty="0">
                <a:solidFill>
                  <a:schemeClr val="bg1"/>
                </a:solidFill>
              </a:rPr>
              <a:t>bilimlere özellikle ekonomiye ilgili</a:t>
            </a:r>
            <a:r>
              <a:rPr lang="tr-TR" sz="2000" b="1" dirty="0" smtClean="0">
                <a:solidFill>
                  <a:schemeClr val="bg1"/>
                </a:solidFill>
              </a:rPr>
              <a:t>,  </a:t>
            </a:r>
            <a:r>
              <a:rPr lang="tr-TR" sz="2000" b="1" dirty="0">
                <a:solidFill>
                  <a:schemeClr val="bg1"/>
                </a:solidFill>
              </a:rPr>
              <a:t>Başkalarını etkileyebilme ve yönlendirebilme gücüne </a:t>
            </a:r>
            <a:r>
              <a:rPr lang="tr-TR" sz="2000" b="1" dirty="0" smtClean="0">
                <a:solidFill>
                  <a:schemeClr val="bg1"/>
                </a:solidFill>
              </a:rPr>
              <a:t>sahip, Başkaları </a:t>
            </a:r>
            <a:r>
              <a:rPr lang="tr-TR" sz="2000" b="1" dirty="0">
                <a:solidFill>
                  <a:schemeClr val="bg1"/>
                </a:solidFill>
              </a:rPr>
              <a:t>ile iyi iletişim kurabilen</a:t>
            </a:r>
            <a:r>
              <a:rPr lang="tr-TR" sz="2000" b="1" dirty="0" smtClean="0">
                <a:solidFill>
                  <a:schemeClr val="bg1"/>
                </a:solidFill>
              </a:rPr>
              <a:t>,  </a:t>
            </a:r>
            <a:r>
              <a:rPr lang="tr-TR" sz="2000" b="1" dirty="0">
                <a:solidFill>
                  <a:schemeClr val="bg1"/>
                </a:solidFill>
              </a:rPr>
              <a:t>İleri görüşlü, yeniliklere </a:t>
            </a:r>
            <a:r>
              <a:rPr lang="tr-TR" sz="2000" b="1" dirty="0" smtClean="0">
                <a:solidFill>
                  <a:schemeClr val="bg1"/>
                </a:solidFill>
              </a:rPr>
              <a:t>açık, Büro </a:t>
            </a:r>
            <a:r>
              <a:rPr lang="tr-TR" sz="2000" b="1" dirty="0">
                <a:solidFill>
                  <a:schemeClr val="bg1"/>
                </a:solidFill>
              </a:rPr>
              <a:t>işlerinden </a:t>
            </a:r>
            <a:r>
              <a:rPr lang="tr-TR" sz="2000" b="1" dirty="0" smtClean="0">
                <a:solidFill>
                  <a:schemeClr val="bg1"/>
                </a:solidFill>
              </a:rPr>
              <a:t>hoşlanan, Dikkatli</a:t>
            </a:r>
            <a:r>
              <a:rPr lang="tr-TR" sz="2000" b="1" dirty="0">
                <a:solidFill>
                  <a:schemeClr val="bg1"/>
                </a:solidFill>
              </a:rPr>
              <a:t>, </a:t>
            </a:r>
            <a:r>
              <a:rPr lang="tr-TR" sz="2000" b="1" dirty="0" smtClean="0">
                <a:solidFill>
                  <a:schemeClr val="bg1"/>
                </a:solidFill>
              </a:rPr>
              <a:t>sorumlu kimseler </a:t>
            </a:r>
            <a:r>
              <a:rPr lang="tr-TR" sz="2000" b="1" dirty="0">
                <a:solidFill>
                  <a:schemeClr val="bg1"/>
                </a:solidFill>
              </a:rPr>
              <a:t>olmaları gerekir</a:t>
            </a:r>
            <a:r>
              <a:rPr lang="tr-TR" sz="2000" b="1" dirty="0" smtClean="0">
                <a:solidFill>
                  <a:schemeClr val="bg1"/>
                </a:solidFill>
              </a:rPr>
              <a:t>.</a:t>
            </a:r>
          </a:p>
          <a:p>
            <a:endParaRPr lang="tr-TR" sz="2000" b="1" dirty="0" smtClean="0">
              <a:solidFill>
                <a:schemeClr val="bg1"/>
              </a:solidFill>
            </a:endParaRPr>
          </a:p>
          <a:p>
            <a:r>
              <a:rPr lang="tr-TR" sz="2400" b="1" u="sng" dirty="0" smtClean="0">
                <a:solidFill>
                  <a:srgbClr val="FF0000"/>
                </a:solidFill>
                <a:latin typeface="Arial Black" panose="020B0A04020102020204" pitchFamily="34" charset="0"/>
              </a:rPr>
              <a:t>ÇALIŞMA ALANLARI:</a:t>
            </a:r>
          </a:p>
          <a:p>
            <a:r>
              <a:rPr lang="tr-TR" sz="2000" b="1" dirty="0">
                <a:solidFill>
                  <a:schemeClr val="bg1"/>
                </a:solidFill>
              </a:rPr>
              <a:t>Sağlık yöneticiliği ülkemizde son yıllarda bir meslek olarak tanınmaya başlamıştır. Bu nedenle giderek sayıları artan özel hastanelerin açılmasıyla sağlık yöneticilerine büyük gereksinim duyulmaktadır.</a:t>
            </a:r>
          </a:p>
        </p:txBody>
      </p:sp>
      <p:sp>
        <p:nvSpPr>
          <p:cNvPr id="20" name="Dikdörtgen 19"/>
          <p:cNvSpPr/>
          <p:nvPr/>
        </p:nvSpPr>
        <p:spPr>
          <a:xfrm>
            <a:off x="1958548" y="8197383"/>
            <a:ext cx="1340432"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76.428</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2265447" y="10530875"/>
            <a:ext cx="747320"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6"/>
            <a:ext cx="1301959"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83.973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2459510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5614"/>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SAGLIK </a:t>
            </a:r>
          </a:p>
          <a:p>
            <a:pPr algn="ctr"/>
            <a:r>
              <a:rPr lang="tr-TR" sz="4800" dirty="0" smtClean="0">
                <a:solidFill>
                  <a:schemeClr val="bg1"/>
                </a:solidFill>
                <a:latin typeface="Planet Benson 2" panose="02000503000000020004" pitchFamily="2" charset="0"/>
                <a:cs typeface="Agent Orange" panose="00000400000000000000" pitchFamily="2" charset="0"/>
              </a:rPr>
              <a:t>YÖNETIMI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91596" y="3572804"/>
            <a:ext cx="1146468" cy="646331"/>
          </a:xfrm>
          <a:prstGeom prst="rect">
            <a:avLst/>
          </a:prstGeom>
        </p:spPr>
        <p:txBody>
          <a:bodyPr wrap="none">
            <a:spAutoFit/>
          </a:bodyPr>
          <a:lstStyle/>
          <a:p>
            <a:r>
              <a:rPr lang="tr-TR" sz="3600" b="1" dirty="0" smtClean="0">
                <a:latin typeface="Top Secret" panose="02000800000000000000" pitchFamily="2" charset="0"/>
              </a:rPr>
              <a:t>1.421</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3458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346,919</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118.000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ERZİNCAN ÜNİVERSİTESİ</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 268,337</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348.000</a:t>
            </a:r>
          </a:p>
        </p:txBody>
      </p:sp>
      <p:sp>
        <p:nvSpPr>
          <p:cNvPr id="18" name="Dikdörtgen 17"/>
          <p:cNvSpPr/>
          <p:nvPr/>
        </p:nvSpPr>
        <p:spPr>
          <a:xfrm>
            <a:off x="2111238" y="4726503"/>
            <a:ext cx="1157689" cy="646331"/>
          </a:xfrm>
          <a:prstGeom prst="rect">
            <a:avLst/>
          </a:prstGeom>
        </p:spPr>
        <p:txBody>
          <a:bodyPr wrap="none">
            <a:spAutoFit/>
          </a:bodyPr>
          <a:lstStyle/>
          <a:p>
            <a:r>
              <a:rPr lang="tr-TR" sz="3600" b="1" dirty="0" smtClean="0">
                <a:latin typeface="Top Secret" panose="02000800000000000000" pitchFamily="2" charset="0"/>
              </a:rPr>
              <a:t>2.101</a:t>
            </a:r>
            <a:endParaRPr lang="tr-TR" sz="4800" b="1" dirty="0">
              <a:latin typeface="Top Secret" panose="02000800000000000000" pitchFamily="2" charset="0"/>
            </a:endParaRPr>
          </a:p>
        </p:txBody>
      </p:sp>
      <p:sp>
        <p:nvSpPr>
          <p:cNvPr id="19" name="Dikdörtgen 18"/>
          <p:cNvSpPr/>
          <p:nvPr/>
        </p:nvSpPr>
        <p:spPr>
          <a:xfrm>
            <a:off x="2082004" y="5803952"/>
            <a:ext cx="1334020" cy="646331"/>
          </a:xfrm>
          <a:prstGeom prst="rect">
            <a:avLst/>
          </a:prstGeom>
        </p:spPr>
        <p:txBody>
          <a:bodyPr wrap="none">
            <a:spAutoFit/>
          </a:bodyPr>
          <a:lstStyle/>
          <a:p>
            <a:r>
              <a:rPr lang="tr-TR" sz="3600" b="1" dirty="0" smtClean="0">
                <a:latin typeface="Top Secret" panose="02000800000000000000" pitchFamily="2" charset="0"/>
              </a:rPr>
              <a:t>2.922</a:t>
            </a:r>
            <a:endParaRPr lang="tr-TR" sz="4800" b="1" dirty="0">
              <a:latin typeface="Top Secret" panose="02000800000000000000" pitchFamily="2" charset="0"/>
            </a:endParaRPr>
          </a:p>
        </p:txBody>
      </p:sp>
      <p:sp>
        <p:nvSpPr>
          <p:cNvPr id="3" name="Metin kutusu 2"/>
          <p:cNvSpPr txBox="1"/>
          <p:nvPr/>
        </p:nvSpPr>
        <p:spPr>
          <a:xfrm>
            <a:off x="3530029" y="2564377"/>
            <a:ext cx="6641433" cy="6124754"/>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a:solidFill>
                  <a:schemeClr val="bg1"/>
                </a:solidFill>
              </a:rPr>
              <a:t>Hastanedeki çalışmaların düzenlenmesinden ve yürütülmesinden, bölümlere gerekli personel, araç ve gerecin sağlanmasından, bütçenin hazırlanmasından ve hasta bakım hizmet ücretlerinin saptanmasından sorumlu kişidir</a:t>
            </a:r>
            <a:r>
              <a:rPr lang="tr-TR" sz="2000" b="1" dirty="0" smtClean="0">
                <a:solidFill>
                  <a:schemeClr val="bg1"/>
                </a:solidFill>
              </a:rPr>
              <a:t>.</a:t>
            </a:r>
          </a:p>
          <a:p>
            <a:endParaRPr lang="tr-TR" sz="2000" b="1" dirty="0" smtClean="0">
              <a:solidFill>
                <a:schemeClr val="bg1"/>
              </a:solidFill>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sz="2000" b="1" dirty="0">
                <a:solidFill>
                  <a:schemeClr val="bg1"/>
                </a:solidFill>
              </a:rPr>
              <a:t>Normalin üzerinde sözel yeteneğe sahip,</a:t>
            </a:r>
          </a:p>
          <a:p>
            <a:r>
              <a:rPr lang="tr-TR" sz="2000" b="1" dirty="0" smtClean="0">
                <a:solidFill>
                  <a:schemeClr val="bg1"/>
                </a:solidFill>
              </a:rPr>
              <a:t>Sosyal </a:t>
            </a:r>
            <a:r>
              <a:rPr lang="tr-TR" sz="2000" b="1" dirty="0">
                <a:solidFill>
                  <a:schemeClr val="bg1"/>
                </a:solidFill>
              </a:rPr>
              <a:t>bilimlere özellikle ekonomiye ilgili</a:t>
            </a:r>
            <a:r>
              <a:rPr lang="tr-TR" sz="2000" b="1" dirty="0" smtClean="0">
                <a:solidFill>
                  <a:schemeClr val="bg1"/>
                </a:solidFill>
              </a:rPr>
              <a:t>,  </a:t>
            </a:r>
            <a:r>
              <a:rPr lang="tr-TR" sz="2000" b="1" dirty="0">
                <a:solidFill>
                  <a:schemeClr val="bg1"/>
                </a:solidFill>
              </a:rPr>
              <a:t>Başkalarını etkileyebilme ve yönlendirebilme gücüne </a:t>
            </a:r>
            <a:r>
              <a:rPr lang="tr-TR" sz="2000" b="1" dirty="0" smtClean="0">
                <a:solidFill>
                  <a:schemeClr val="bg1"/>
                </a:solidFill>
              </a:rPr>
              <a:t>sahip, Başkaları </a:t>
            </a:r>
            <a:r>
              <a:rPr lang="tr-TR" sz="2000" b="1" dirty="0">
                <a:solidFill>
                  <a:schemeClr val="bg1"/>
                </a:solidFill>
              </a:rPr>
              <a:t>ile iyi iletişim kurabilen</a:t>
            </a:r>
            <a:r>
              <a:rPr lang="tr-TR" sz="2000" b="1" dirty="0" smtClean="0">
                <a:solidFill>
                  <a:schemeClr val="bg1"/>
                </a:solidFill>
              </a:rPr>
              <a:t>,  </a:t>
            </a:r>
            <a:r>
              <a:rPr lang="tr-TR" sz="2000" b="1" dirty="0">
                <a:solidFill>
                  <a:schemeClr val="bg1"/>
                </a:solidFill>
              </a:rPr>
              <a:t>İleri görüşlü, yeniliklere </a:t>
            </a:r>
            <a:r>
              <a:rPr lang="tr-TR" sz="2000" b="1" dirty="0" smtClean="0">
                <a:solidFill>
                  <a:schemeClr val="bg1"/>
                </a:solidFill>
              </a:rPr>
              <a:t>açık, Büro </a:t>
            </a:r>
            <a:r>
              <a:rPr lang="tr-TR" sz="2000" b="1" dirty="0">
                <a:solidFill>
                  <a:schemeClr val="bg1"/>
                </a:solidFill>
              </a:rPr>
              <a:t>işlerinden </a:t>
            </a:r>
            <a:r>
              <a:rPr lang="tr-TR" sz="2000" b="1" dirty="0" smtClean="0">
                <a:solidFill>
                  <a:schemeClr val="bg1"/>
                </a:solidFill>
              </a:rPr>
              <a:t>hoşlanan, Dikkatli</a:t>
            </a:r>
            <a:r>
              <a:rPr lang="tr-TR" sz="2000" b="1" dirty="0">
                <a:solidFill>
                  <a:schemeClr val="bg1"/>
                </a:solidFill>
              </a:rPr>
              <a:t>, </a:t>
            </a:r>
            <a:r>
              <a:rPr lang="tr-TR" sz="2000" b="1" dirty="0" smtClean="0">
                <a:solidFill>
                  <a:schemeClr val="bg1"/>
                </a:solidFill>
              </a:rPr>
              <a:t>sorumlu kimseler </a:t>
            </a:r>
            <a:r>
              <a:rPr lang="tr-TR" sz="2000" b="1" dirty="0">
                <a:solidFill>
                  <a:schemeClr val="bg1"/>
                </a:solidFill>
              </a:rPr>
              <a:t>olmaları gerekir</a:t>
            </a:r>
            <a:r>
              <a:rPr lang="tr-TR" sz="2000" b="1" dirty="0" smtClean="0">
                <a:solidFill>
                  <a:schemeClr val="bg1"/>
                </a:solidFill>
              </a:rPr>
              <a:t>.</a:t>
            </a:r>
          </a:p>
          <a:p>
            <a:endParaRPr lang="tr-TR" sz="2000" b="1" dirty="0" smtClean="0">
              <a:solidFill>
                <a:schemeClr val="bg1"/>
              </a:solidFill>
            </a:endParaRPr>
          </a:p>
          <a:p>
            <a:r>
              <a:rPr lang="tr-TR" sz="2400" b="1" u="sng" dirty="0" smtClean="0">
                <a:solidFill>
                  <a:srgbClr val="FF0000"/>
                </a:solidFill>
                <a:latin typeface="Arial Black" panose="020B0A04020102020204" pitchFamily="34" charset="0"/>
              </a:rPr>
              <a:t>ÇALIŞMA ALANLARI:</a:t>
            </a:r>
          </a:p>
          <a:p>
            <a:r>
              <a:rPr lang="tr-TR" sz="2000" b="1" dirty="0">
                <a:solidFill>
                  <a:schemeClr val="bg1"/>
                </a:solidFill>
              </a:rPr>
              <a:t>Sağlık yöneticiliği ülkemizde son yıllarda bir meslek olarak tanınmaya başlamıştır. Bu nedenle giderek sayıları artan özel hastanelerin açılmasıyla sağlık yöneticilerine büyük gereksinim duyulmaktadır.</a:t>
            </a:r>
          </a:p>
        </p:txBody>
      </p:sp>
      <p:sp>
        <p:nvSpPr>
          <p:cNvPr id="20" name="Dikdörtgen 19"/>
          <p:cNvSpPr/>
          <p:nvPr/>
        </p:nvSpPr>
        <p:spPr>
          <a:xfrm>
            <a:off x="1958548" y="8197383"/>
            <a:ext cx="1340432"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76.428</a:t>
            </a:r>
            <a:endParaRPr lang="tr-TR" sz="2000" b="1" dirty="0">
              <a:latin typeface="Agent Orange" panose="00000400000000000000" pitchFamily="2" charset="0"/>
              <a:cs typeface="Agent Orange" panose="00000400000000000000" pitchFamily="2" charset="0"/>
            </a:endParaRPr>
          </a:p>
        </p:txBody>
      </p:sp>
      <p:sp>
        <p:nvSpPr>
          <p:cNvPr id="23" name="Dikdörtgen 22"/>
          <p:cNvSpPr/>
          <p:nvPr/>
        </p:nvSpPr>
        <p:spPr>
          <a:xfrm>
            <a:off x="2265447" y="10530875"/>
            <a:ext cx="747320"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58548" y="9428026"/>
            <a:ext cx="1301959"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83.973</a:t>
            </a:r>
            <a:endParaRPr lang="tr-TR" sz="20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2508500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254751" y="720435"/>
            <a:ext cx="6045200" cy="1015663"/>
          </a:xfrm>
          <a:prstGeom prst="rect">
            <a:avLst/>
          </a:prstGeom>
          <a:noFill/>
        </p:spPr>
        <p:txBody>
          <a:bodyPr wrap="square" rtlCol="0">
            <a:spAutoFit/>
          </a:bodyPr>
          <a:lstStyle/>
          <a:p>
            <a:pPr algn="ctr"/>
            <a:r>
              <a:rPr lang="tr-TR" sz="6000" dirty="0" smtClean="0">
                <a:solidFill>
                  <a:schemeClr val="bg1"/>
                </a:solidFill>
                <a:latin typeface="Planet Benson 2" panose="02000503000000020004" pitchFamily="2" charset="0"/>
                <a:cs typeface="Agent Orange" panose="00000400000000000000" pitchFamily="2" charset="0"/>
              </a:rPr>
              <a:t>PSIKOLOJI</a:t>
            </a:r>
            <a:endParaRPr lang="tr-TR" sz="6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4"/>
            <a:ext cx="1367682" cy="646331"/>
          </a:xfrm>
          <a:prstGeom prst="rect">
            <a:avLst/>
          </a:prstGeom>
        </p:spPr>
        <p:txBody>
          <a:bodyPr wrap="none">
            <a:spAutoFit/>
          </a:bodyPr>
          <a:lstStyle/>
          <a:p>
            <a:r>
              <a:rPr lang="tr-TR" sz="3600" b="1" dirty="0" smtClean="0">
                <a:latin typeface="Top Secret" panose="02000800000000000000" pitchFamily="2" charset="0"/>
              </a:rPr>
              <a:t>5.034</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493,125</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1.320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BİNGÖL ÜNİVERSİTESİ</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 408,876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44.400</a:t>
            </a:r>
          </a:p>
        </p:txBody>
      </p:sp>
      <p:sp>
        <p:nvSpPr>
          <p:cNvPr id="18" name="Dikdörtgen 17"/>
          <p:cNvSpPr/>
          <p:nvPr/>
        </p:nvSpPr>
        <p:spPr>
          <a:xfrm>
            <a:off x="2060438" y="4726503"/>
            <a:ext cx="1268296" cy="646331"/>
          </a:xfrm>
          <a:prstGeom prst="rect">
            <a:avLst/>
          </a:prstGeom>
        </p:spPr>
        <p:txBody>
          <a:bodyPr wrap="none">
            <a:spAutoFit/>
          </a:bodyPr>
          <a:lstStyle/>
          <a:p>
            <a:r>
              <a:rPr lang="tr-TR" sz="3600" b="1" dirty="0" smtClean="0">
                <a:latin typeface="Top Secret" panose="02000800000000000000" pitchFamily="2" charset="0"/>
              </a:rPr>
              <a:t>6.761</a:t>
            </a:r>
            <a:endParaRPr lang="tr-TR" sz="4800" b="1" dirty="0">
              <a:latin typeface="Top Secret" panose="02000800000000000000" pitchFamily="2" charset="0"/>
            </a:endParaRPr>
          </a:p>
        </p:txBody>
      </p:sp>
      <p:sp>
        <p:nvSpPr>
          <p:cNvPr id="19" name="Dikdörtgen 18"/>
          <p:cNvSpPr/>
          <p:nvPr/>
        </p:nvSpPr>
        <p:spPr>
          <a:xfrm>
            <a:off x="2031204" y="5803952"/>
            <a:ext cx="1326004" cy="646331"/>
          </a:xfrm>
          <a:prstGeom prst="rect">
            <a:avLst/>
          </a:prstGeom>
        </p:spPr>
        <p:txBody>
          <a:bodyPr wrap="none">
            <a:spAutoFit/>
          </a:bodyPr>
          <a:lstStyle/>
          <a:p>
            <a:r>
              <a:rPr lang="tr-TR" sz="3600" b="1" dirty="0" smtClean="0">
                <a:latin typeface="Top Secret" panose="02000800000000000000" pitchFamily="2" charset="0"/>
              </a:rPr>
              <a:t>7.378</a:t>
            </a:r>
            <a:endParaRPr lang="tr-TR" sz="4800" b="1" dirty="0">
              <a:latin typeface="Top Secret" panose="02000800000000000000" pitchFamily="2" charset="0"/>
            </a:endParaRPr>
          </a:p>
        </p:txBody>
      </p:sp>
      <p:sp>
        <p:nvSpPr>
          <p:cNvPr id="3" name="Metin kutusu 2"/>
          <p:cNvSpPr txBox="1"/>
          <p:nvPr/>
        </p:nvSpPr>
        <p:spPr>
          <a:xfrm>
            <a:off x="3530029" y="2372243"/>
            <a:ext cx="6641433" cy="7509748"/>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İnsan ve hayvan davranışlarını, zihinsel süreçlerini, yapı ve süreçlerini, gözlem ve deney gibi bilimsel yöntemleri kullanarak inceleyen, davranış bozukluklarının ve gelişim sorunlarının teşhis ve tedavisi yönünde faaliyetlerde bulunan kişidir.</a:t>
            </a:r>
            <a:endParaRPr lang="tr-TR" b="1" dirty="0" smtClean="0">
              <a:solidFill>
                <a:schemeClr val="bg1"/>
              </a:solidFill>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Psikolog olmak isteyenlerin;</a:t>
            </a:r>
          </a:p>
          <a:p>
            <a:r>
              <a:rPr lang="tr-TR" b="1" dirty="0">
                <a:solidFill>
                  <a:schemeClr val="bg1"/>
                </a:solidFill>
              </a:rPr>
              <a:t>Üst düzeyde sözel yeteneğe </a:t>
            </a:r>
            <a:r>
              <a:rPr lang="tr-TR" b="1" dirty="0" smtClean="0">
                <a:solidFill>
                  <a:schemeClr val="bg1"/>
                </a:solidFill>
              </a:rPr>
              <a:t>sahip, Sosyal </a:t>
            </a:r>
            <a:r>
              <a:rPr lang="tr-TR" b="1" dirty="0">
                <a:solidFill>
                  <a:schemeClr val="bg1"/>
                </a:solidFill>
              </a:rPr>
              <a:t>bilimlere, özellikle psikolojiye ilgili ve bu konuda </a:t>
            </a:r>
            <a:r>
              <a:rPr lang="tr-TR" b="1" dirty="0" smtClean="0">
                <a:solidFill>
                  <a:schemeClr val="bg1"/>
                </a:solidFill>
              </a:rPr>
              <a:t>başarılı, İnsanlarla </a:t>
            </a:r>
            <a:r>
              <a:rPr lang="tr-TR" b="1" dirty="0">
                <a:solidFill>
                  <a:schemeClr val="bg1"/>
                </a:solidFill>
              </a:rPr>
              <a:t>iletişimde bulunmaktan ve onlara yardım etmekten </a:t>
            </a:r>
            <a:r>
              <a:rPr lang="tr-TR" b="1" dirty="0" smtClean="0">
                <a:solidFill>
                  <a:schemeClr val="bg1"/>
                </a:solidFill>
              </a:rPr>
              <a:t>hoşlanan, Başkalarının </a:t>
            </a:r>
            <a:r>
              <a:rPr lang="tr-TR" b="1" dirty="0">
                <a:solidFill>
                  <a:schemeClr val="bg1"/>
                </a:solidFill>
              </a:rPr>
              <a:t>duygu ve düşüncelerini </a:t>
            </a:r>
            <a:r>
              <a:rPr lang="tr-TR" b="1" dirty="0" smtClean="0">
                <a:solidFill>
                  <a:schemeClr val="bg1"/>
                </a:solidFill>
              </a:rPr>
              <a:t>anlayabilen, Başkalarını etkileyebilen, Kendisi </a:t>
            </a:r>
            <a:r>
              <a:rPr lang="tr-TR" b="1" dirty="0">
                <a:solidFill>
                  <a:schemeClr val="bg1"/>
                </a:solidFill>
              </a:rPr>
              <a:t>ile barışık, sabırlı, hoşgörülü ve sorumluluk </a:t>
            </a:r>
            <a:r>
              <a:rPr lang="tr-TR" b="1" dirty="0" smtClean="0">
                <a:solidFill>
                  <a:schemeClr val="bg1"/>
                </a:solidFill>
              </a:rPr>
              <a:t>sahibi kimseler </a:t>
            </a:r>
            <a:r>
              <a:rPr lang="tr-TR" b="1" dirty="0">
                <a:solidFill>
                  <a:schemeClr val="bg1"/>
                </a:solidFill>
              </a:rPr>
              <a:t>olmaları gerekir.</a:t>
            </a:r>
            <a:endParaRPr lang="tr-TR" b="1" dirty="0" smtClean="0">
              <a:solidFill>
                <a:schemeClr val="bg1"/>
              </a:solidFill>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Formasyon programını başarı ile tamamlayanlar, lise ve dengi okullarda Öğretmenlik Meslek Bilgisi Dersleri, Psikoloji ve Rehber Öğretmen alanlarında görev alabilirler. ağlık Bakanlığına ve üniversitelere bağlı ruh ve sinir hastanelerinde, ruh sağlığı merkezlerinde, kreş ve çocuk bakımevlerinde, huzurevlerinde, çocuk ıslahevleri ve cezaevlerinde psikolog; rehberlik araştırma merkezlerinde okul </a:t>
            </a:r>
            <a:r>
              <a:rPr lang="tr-TR" b="1" dirty="0" smtClean="0">
                <a:solidFill>
                  <a:schemeClr val="bg1"/>
                </a:solidFill>
              </a:rPr>
              <a:t>psikoloğu </a:t>
            </a:r>
            <a:r>
              <a:rPr lang="tr-TR" b="1" dirty="0">
                <a:solidFill>
                  <a:schemeClr val="bg1"/>
                </a:solidFill>
              </a:rPr>
              <a:t>olarak görev almaktadırlar. Halen psikologlar için özel ya da resmi endüstri kuruluşlarında çalışma olanağı sınırlıdır. Ancak endüstri geliştikçe ve iyi eleman yetiştikçe bu alanlarda da psikologların iş bulma olanaklarının artacağı söylenebilir.</a:t>
            </a:r>
          </a:p>
        </p:txBody>
      </p:sp>
      <p:sp>
        <p:nvSpPr>
          <p:cNvPr id="20" name="Dikdörtgen 19"/>
          <p:cNvSpPr/>
          <p:nvPr/>
        </p:nvSpPr>
        <p:spPr>
          <a:xfrm>
            <a:off x="1958548" y="8197383"/>
            <a:ext cx="1285929"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63.295</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887214" y="9253364"/>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sp>
        <p:nvSpPr>
          <p:cNvPr id="14" name="Dikdörtgen 13"/>
          <p:cNvSpPr/>
          <p:nvPr/>
        </p:nvSpPr>
        <p:spPr>
          <a:xfrm>
            <a:off x="1939196" y="10308324"/>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9609774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379154"/>
            <a:ext cx="6045200" cy="1446550"/>
          </a:xfrm>
          <a:prstGeom prst="rect">
            <a:avLst/>
          </a:prstGeom>
          <a:noFill/>
        </p:spPr>
        <p:txBody>
          <a:bodyPr wrap="square" rtlCol="0">
            <a:spAutoFit/>
          </a:bodyPr>
          <a:lstStyle/>
          <a:p>
            <a:pPr algn="ctr"/>
            <a:r>
              <a:rPr lang="tr-TR" sz="8800" dirty="0" smtClean="0">
                <a:solidFill>
                  <a:schemeClr val="bg1"/>
                </a:solidFill>
                <a:latin typeface="Planet Benson 2" panose="02000503000000020004" pitchFamily="2" charset="0"/>
                <a:cs typeface="Agent Orange" panose="00000400000000000000" pitchFamily="2" charset="0"/>
              </a:rPr>
              <a:t>PDR</a:t>
            </a:r>
            <a:endParaRPr lang="tr-TR" sz="8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4"/>
            <a:ext cx="1385316" cy="646331"/>
          </a:xfrm>
          <a:prstGeom prst="rect">
            <a:avLst/>
          </a:prstGeom>
        </p:spPr>
        <p:txBody>
          <a:bodyPr wrap="none">
            <a:spAutoFit/>
          </a:bodyPr>
          <a:lstStyle/>
          <a:p>
            <a:r>
              <a:rPr lang="tr-TR" sz="3600" b="1" dirty="0" smtClean="0">
                <a:latin typeface="Top Secret" panose="02000800000000000000" pitchFamily="2" charset="0"/>
              </a:rPr>
              <a:t>6.380</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463,905</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6.340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 395,931</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60.400</a:t>
            </a:r>
          </a:p>
        </p:txBody>
      </p:sp>
      <p:sp>
        <p:nvSpPr>
          <p:cNvPr id="18" name="Dikdörtgen 17"/>
          <p:cNvSpPr/>
          <p:nvPr/>
        </p:nvSpPr>
        <p:spPr>
          <a:xfrm>
            <a:off x="2060438" y="4726503"/>
            <a:ext cx="1277914" cy="646331"/>
          </a:xfrm>
          <a:prstGeom prst="rect">
            <a:avLst/>
          </a:prstGeom>
        </p:spPr>
        <p:txBody>
          <a:bodyPr wrap="none">
            <a:spAutoFit/>
          </a:bodyPr>
          <a:lstStyle/>
          <a:p>
            <a:r>
              <a:rPr lang="tr-TR" sz="3600" b="1" dirty="0" smtClean="0">
                <a:latin typeface="Top Secret" panose="02000800000000000000" pitchFamily="2" charset="0"/>
              </a:rPr>
              <a:t>6.913</a:t>
            </a:r>
            <a:endParaRPr lang="tr-TR" sz="4800" b="1" dirty="0">
              <a:latin typeface="Top Secret" panose="02000800000000000000" pitchFamily="2" charset="0"/>
            </a:endParaRPr>
          </a:p>
        </p:txBody>
      </p:sp>
      <p:sp>
        <p:nvSpPr>
          <p:cNvPr id="19" name="Dikdörtgen 18"/>
          <p:cNvSpPr/>
          <p:nvPr/>
        </p:nvSpPr>
        <p:spPr>
          <a:xfrm>
            <a:off x="2031204" y="5803952"/>
            <a:ext cx="1257075" cy="646331"/>
          </a:xfrm>
          <a:prstGeom prst="rect">
            <a:avLst/>
          </a:prstGeom>
        </p:spPr>
        <p:txBody>
          <a:bodyPr wrap="none">
            <a:spAutoFit/>
          </a:bodyPr>
          <a:lstStyle/>
          <a:p>
            <a:r>
              <a:rPr lang="tr-TR" sz="3600" b="1" dirty="0" smtClean="0">
                <a:latin typeface="Top Secret" panose="02000800000000000000" pitchFamily="2" charset="0"/>
              </a:rPr>
              <a:t>7.108</a:t>
            </a:r>
            <a:endParaRPr lang="tr-TR" sz="4800" b="1" dirty="0">
              <a:latin typeface="Top Secret" panose="02000800000000000000" pitchFamily="2" charset="0"/>
            </a:endParaRPr>
          </a:p>
        </p:txBody>
      </p:sp>
      <p:sp>
        <p:nvSpPr>
          <p:cNvPr id="3" name="Metin kutusu 2"/>
          <p:cNvSpPr txBox="1"/>
          <p:nvPr/>
        </p:nvSpPr>
        <p:spPr>
          <a:xfrm>
            <a:off x="3530029" y="2372243"/>
            <a:ext cx="6641433" cy="7201972"/>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Çalıştığı eğitim kurum ya da kuruluşunda; öğrencilerin ilgi, yetenek ve kişilik özelliklerini gerçekçi ve ayrıntılı olarak tanımalarına, kendilerine açık eğitim, meslek ve iş olanakları hakkında bilgilenmelerine, başkaları ile iyi iletişim kurabilme, doğru kararlar verebilme becerileri geliştirmelerine yardım eden kişidir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Sözlü ifade gücüne ve empati yeteneğine sahip,</a:t>
            </a:r>
          </a:p>
          <a:p>
            <a:r>
              <a:rPr lang="tr-TR" b="1" dirty="0" smtClean="0">
                <a:solidFill>
                  <a:schemeClr val="bg1"/>
                </a:solidFill>
              </a:rPr>
              <a:t>Sosyal </a:t>
            </a:r>
            <a:r>
              <a:rPr lang="tr-TR" b="1" dirty="0">
                <a:solidFill>
                  <a:schemeClr val="bg1"/>
                </a:solidFill>
              </a:rPr>
              <a:t>bilim ve sosyal yardım ilgisi gelişmiş</a:t>
            </a:r>
            <a:r>
              <a:rPr lang="tr-TR" b="1" dirty="0" smtClean="0">
                <a:solidFill>
                  <a:schemeClr val="bg1"/>
                </a:solidFill>
              </a:rPr>
              <a:t>,  </a:t>
            </a:r>
            <a:r>
              <a:rPr lang="tr-TR" b="1" dirty="0">
                <a:solidFill>
                  <a:schemeClr val="bg1"/>
                </a:solidFill>
              </a:rPr>
              <a:t>Düşüncelerini başkalarına açık bir biçimde aktarabilen</a:t>
            </a:r>
            <a:r>
              <a:rPr lang="tr-TR" b="1" dirty="0" smtClean="0">
                <a:solidFill>
                  <a:schemeClr val="bg1"/>
                </a:solidFill>
              </a:rPr>
              <a:t>,  </a:t>
            </a:r>
            <a:r>
              <a:rPr lang="tr-TR" b="1" dirty="0">
                <a:solidFill>
                  <a:schemeClr val="bg1"/>
                </a:solidFill>
              </a:rPr>
              <a:t>Sağlıklı bir iletişim ortamı sağlayabilen</a:t>
            </a:r>
            <a:r>
              <a:rPr lang="tr-TR" b="1" dirty="0" smtClean="0">
                <a:solidFill>
                  <a:schemeClr val="bg1"/>
                </a:solidFill>
              </a:rPr>
              <a:t>,  </a:t>
            </a:r>
            <a:r>
              <a:rPr lang="tr-TR" b="1" dirty="0">
                <a:solidFill>
                  <a:schemeClr val="bg1"/>
                </a:solidFill>
              </a:rPr>
              <a:t>Dikkatli, işine özen </a:t>
            </a:r>
            <a:r>
              <a:rPr lang="tr-TR" b="1" dirty="0" smtClean="0">
                <a:solidFill>
                  <a:schemeClr val="bg1"/>
                </a:solidFill>
              </a:rPr>
              <a:t>gösteren, Mesleğinin </a:t>
            </a:r>
            <a:r>
              <a:rPr lang="tr-TR" b="1" dirty="0">
                <a:solidFill>
                  <a:schemeClr val="bg1"/>
                </a:solidFill>
              </a:rPr>
              <a:t>sorunları ile ilgilenen ve çözüm yolları bulmaya çalışan</a:t>
            </a:r>
            <a:r>
              <a:rPr lang="tr-TR" b="1" dirty="0" smtClean="0">
                <a:solidFill>
                  <a:schemeClr val="bg1"/>
                </a:solidFill>
              </a:rPr>
              <a:t>,  </a:t>
            </a:r>
            <a:r>
              <a:rPr lang="tr-TR" b="1" dirty="0">
                <a:solidFill>
                  <a:schemeClr val="bg1"/>
                </a:solidFill>
              </a:rPr>
              <a:t>İnsanlarla iyi iletişim kurabilen; sevecen, hoşgörülü, </a:t>
            </a:r>
            <a:r>
              <a:rPr lang="tr-TR" b="1" dirty="0" smtClean="0">
                <a:solidFill>
                  <a:schemeClr val="bg1"/>
                </a:solidFill>
              </a:rPr>
              <a:t>sabırlı,  Öğrencilerin </a:t>
            </a:r>
            <a:r>
              <a:rPr lang="tr-TR" b="1" dirty="0">
                <a:solidFill>
                  <a:schemeClr val="bg1"/>
                </a:solidFill>
              </a:rPr>
              <a:t>duygu ve düşüncelerini </a:t>
            </a:r>
            <a:r>
              <a:rPr lang="tr-TR" b="1" dirty="0" smtClean="0">
                <a:solidFill>
                  <a:schemeClr val="bg1"/>
                </a:solidFill>
              </a:rPr>
              <a:t>anlayabilen, Kendini </a:t>
            </a:r>
            <a:r>
              <a:rPr lang="tr-TR" b="1" dirty="0">
                <a:solidFill>
                  <a:schemeClr val="bg1"/>
                </a:solidFill>
              </a:rPr>
              <a:t>geliştirmeye istekli, coşkulu, </a:t>
            </a:r>
            <a:r>
              <a:rPr lang="tr-TR" b="1" dirty="0" smtClean="0">
                <a:solidFill>
                  <a:schemeClr val="bg1"/>
                </a:solidFill>
              </a:rPr>
              <a:t>yaratıcı kimseler </a:t>
            </a:r>
            <a:r>
              <a:rPr lang="tr-TR" b="1" dirty="0">
                <a:solidFill>
                  <a:schemeClr val="bg1"/>
                </a:solidFill>
              </a:rPr>
              <a:t>olmaları gerekir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Rehber öğretmenler, Milli Eğitim Bakanlığına bağlı ilköğretim ve ortaöğretim kurumlarında, rehberlik araştırma merkezlerinde, özel eğitim kurumlarında, dershanelerde, halk eğitim merkezlerinde, çıraklık eğitim merkezlerinde </a:t>
            </a:r>
            <a:r>
              <a:rPr lang="tr-TR" b="1" dirty="0" smtClean="0">
                <a:solidFill>
                  <a:schemeClr val="bg1"/>
                </a:solidFill>
              </a:rPr>
              <a:t>çalışabilirler. Sağlık Bakanlığı, Adalet Bakanlığı, Aile ve Sosyal Politikalar Bakanlığı gibi bakanlıklarda da kısmı olarak kadro açılmaktadır.</a:t>
            </a:r>
            <a:endParaRPr lang="tr-TR" b="1" dirty="0">
              <a:solidFill>
                <a:schemeClr val="bg1"/>
              </a:solidFill>
            </a:endParaRPr>
          </a:p>
        </p:txBody>
      </p:sp>
      <p:sp>
        <p:nvSpPr>
          <p:cNvPr id="20" name="Dikdörtgen 19"/>
          <p:cNvSpPr/>
          <p:nvPr/>
        </p:nvSpPr>
        <p:spPr>
          <a:xfrm>
            <a:off x="2056604" y="8226715"/>
            <a:ext cx="1210588"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61.755</a:t>
            </a:r>
            <a:endParaRPr lang="tr-TR" sz="2000" b="1" dirty="0">
              <a:latin typeface="Agent Orange" panose="00000400000000000000" pitchFamily="2" charset="0"/>
              <a:cs typeface="Agent Orange" panose="00000400000000000000" pitchFamily="2" charset="0"/>
            </a:endParaRPr>
          </a:p>
        </p:txBody>
      </p:sp>
      <p:sp>
        <p:nvSpPr>
          <p:cNvPr id="16" name="Dikdörtgen 15"/>
          <p:cNvSpPr/>
          <p:nvPr/>
        </p:nvSpPr>
        <p:spPr>
          <a:xfrm>
            <a:off x="1928646" y="9329564"/>
            <a:ext cx="1396536"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74,975</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60837" y="10435324"/>
            <a:ext cx="1385316"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78,991</a:t>
            </a:r>
            <a:endParaRPr lang="tr-TR" sz="2200" b="1" dirty="0">
              <a:latin typeface="Agent Orange" panose="00000400000000000000" pitchFamily="2" charset="0"/>
              <a:cs typeface="Agent Orange" panose="00000400000000000000" pitchFamily="2" charset="0"/>
            </a:endParaRPr>
          </a:p>
        </p:txBody>
      </p:sp>
      <p:pic>
        <p:nvPicPr>
          <p:cNvPr id="21" name="Resim 20">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855817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83145"/>
            <a:ext cx="6045200" cy="938719"/>
          </a:xfrm>
          <a:prstGeom prst="rect">
            <a:avLst/>
          </a:prstGeom>
          <a:noFill/>
        </p:spPr>
        <p:txBody>
          <a:bodyPr wrap="square" rtlCol="0">
            <a:spAutoFit/>
          </a:bodyPr>
          <a:lstStyle/>
          <a:p>
            <a:pPr algn="ctr"/>
            <a:r>
              <a:rPr lang="tr-TR" sz="5500" dirty="0" smtClean="0">
                <a:solidFill>
                  <a:schemeClr val="bg1"/>
                </a:solidFill>
                <a:latin typeface="Planet Benson 2" panose="02000503000000020004" pitchFamily="2" charset="0"/>
                <a:cs typeface="Agent Orange" panose="00000400000000000000" pitchFamily="2" charset="0"/>
              </a:rPr>
              <a:t>HEMSIRELIK</a:t>
            </a:r>
            <a:endParaRPr lang="tr-TR" sz="55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4"/>
            <a:ext cx="1337226" cy="646331"/>
          </a:xfrm>
          <a:prstGeom prst="rect">
            <a:avLst/>
          </a:prstGeom>
        </p:spPr>
        <p:txBody>
          <a:bodyPr wrap="none">
            <a:spAutoFit/>
          </a:bodyPr>
          <a:lstStyle/>
          <a:p>
            <a:r>
              <a:rPr lang="tr-TR" sz="3600" b="1" dirty="0" smtClean="0">
                <a:latin typeface="Top Secret" panose="02000800000000000000" pitchFamily="2" charset="0"/>
              </a:rPr>
              <a:t>8.533</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YGS-2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DİCLE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402,476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97.000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SİİRT ÜNİVERSİTESİ</a:t>
            </a:r>
            <a:endParaRPr lang="tr-TR" sz="1600" b="1" dirty="0">
              <a:latin typeface="Arial Black" panose="020B0A04020102020204" pitchFamily="34" charset="0"/>
            </a:endParaRPr>
          </a:p>
          <a:p>
            <a:pPr algn="ctr"/>
            <a:r>
              <a:rPr lang="tr-TR" sz="1600" b="1" dirty="0" smtClean="0">
                <a:latin typeface="Arial Black" panose="020B0A04020102020204" pitchFamily="34" charset="0"/>
              </a:rPr>
              <a:t>TABAN </a:t>
            </a:r>
            <a:r>
              <a:rPr lang="tr-TR" sz="1600" b="1" dirty="0">
                <a:latin typeface="Arial Black" panose="020B0A04020102020204" pitchFamily="34" charset="0"/>
              </a:rPr>
              <a:t>PUAN: 343,578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189.000</a:t>
            </a:r>
          </a:p>
        </p:txBody>
      </p:sp>
      <p:sp>
        <p:nvSpPr>
          <p:cNvPr id="18" name="Dikdörtgen 17"/>
          <p:cNvSpPr/>
          <p:nvPr/>
        </p:nvSpPr>
        <p:spPr>
          <a:xfrm>
            <a:off x="2060438" y="4726503"/>
            <a:ext cx="1378904" cy="646331"/>
          </a:xfrm>
          <a:prstGeom prst="rect">
            <a:avLst/>
          </a:prstGeom>
        </p:spPr>
        <p:txBody>
          <a:bodyPr wrap="none">
            <a:spAutoFit/>
          </a:bodyPr>
          <a:lstStyle/>
          <a:p>
            <a:r>
              <a:rPr lang="tr-TR" sz="3600" b="1" dirty="0" smtClean="0">
                <a:latin typeface="Top Secret" panose="02000800000000000000" pitchFamily="2" charset="0"/>
              </a:rPr>
              <a:t>8.084</a:t>
            </a:r>
            <a:endParaRPr lang="tr-TR" sz="4800" b="1" dirty="0">
              <a:latin typeface="Top Secret" panose="02000800000000000000" pitchFamily="2" charset="0"/>
            </a:endParaRPr>
          </a:p>
        </p:txBody>
      </p:sp>
      <p:sp>
        <p:nvSpPr>
          <p:cNvPr id="19" name="Dikdörtgen 18"/>
          <p:cNvSpPr/>
          <p:nvPr/>
        </p:nvSpPr>
        <p:spPr>
          <a:xfrm>
            <a:off x="2031204" y="5803952"/>
            <a:ext cx="1345240" cy="646331"/>
          </a:xfrm>
          <a:prstGeom prst="rect">
            <a:avLst/>
          </a:prstGeom>
        </p:spPr>
        <p:txBody>
          <a:bodyPr wrap="none">
            <a:spAutoFit/>
          </a:bodyPr>
          <a:lstStyle/>
          <a:p>
            <a:r>
              <a:rPr lang="tr-TR" sz="3600" b="1" dirty="0" smtClean="0">
                <a:latin typeface="Top Secret" panose="02000800000000000000" pitchFamily="2" charset="0"/>
              </a:rPr>
              <a:t>5.744</a:t>
            </a:r>
            <a:endParaRPr lang="tr-TR" sz="4800" b="1" dirty="0">
              <a:latin typeface="Top Secret" panose="02000800000000000000" pitchFamily="2" charset="0"/>
            </a:endParaRPr>
          </a:p>
        </p:txBody>
      </p:sp>
      <p:sp>
        <p:nvSpPr>
          <p:cNvPr id="3" name="Metin kutusu 2"/>
          <p:cNvSpPr txBox="1"/>
          <p:nvPr/>
        </p:nvSpPr>
        <p:spPr>
          <a:xfrm>
            <a:off x="3530029" y="2372243"/>
            <a:ext cx="6641433" cy="747897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Bireyleri; hastalıklardan korunma yolları konusunda bilgilendiren, beden veya ruh sağlığının bozulması halinde hekim tarafından verilen tedaviyi uygulayan, hasta bakımını planlayan, uygulayan, denetleyen ve izleyen kişidir.</a:t>
            </a:r>
            <a:endParaRPr lang="tr-TR" sz="2400" b="1" u="sng" dirty="0" smtClean="0">
              <a:solidFill>
                <a:srgbClr val="FF0000"/>
              </a:solidFill>
              <a:latin typeface="Arial Black" panose="020B0A04020102020204" pitchFamily="34" charset="0"/>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Hemşire olmak isteyenlerin;</a:t>
            </a:r>
          </a:p>
          <a:p>
            <a:r>
              <a:rPr lang="tr-TR" b="1" dirty="0" smtClean="0">
                <a:solidFill>
                  <a:schemeClr val="bg1"/>
                </a:solidFill>
              </a:rPr>
              <a:t> </a:t>
            </a:r>
            <a:r>
              <a:rPr lang="tr-TR" b="1" dirty="0">
                <a:solidFill>
                  <a:schemeClr val="bg1"/>
                </a:solidFill>
              </a:rPr>
              <a:t>Normalin üstünde genel yeteneğe sahip</a:t>
            </a:r>
            <a:r>
              <a:rPr lang="tr-TR" b="1" dirty="0" smtClean="0">
                <a:solidFill>
                  <a:schemeClr val="bg1"/>
                </a:solidFill>
              </a:rPr>
              <a:t>,  </a:t>
            </a:r>
            <a:r>
              <a:rPr lang="tr-TR" b="1" dirty="0">
                <a:solidFill>
                  <a:schemeClr val="bg1"/>
                </a:solidFill>
              </a:rPr>
              <a:t>Biyolojiye ilgili ve bu alanda </a:t>
            </a:r>
            <a:r>
              <a:rPr lang="tr-TR" b="1" dirty="0" smtClean="0">
                <a:solidFill>
                  <a:schemeClr val="bg1"/>
                </a:solidFill>
              </a:rPr>
              <a:t>başarılı, İnsanlara </a:t>
            </a:r>
            <a:r>
              <a:rPr lang="tr-TR" b="1" dirty="0">
                <a:solidFill>
                  <a:schemeClr val="bg1"/>
                </a:solidFill>
              </a:rPr>
              <a:t>yardım etmekten hoşlanan,</a:t>
            </a:r>
          </a:p>
          <a:p>
            <a:r>
              <a:rPr lang="tr-TR" b="1" dirty="0">
                <a:solidFill>
                  <a:schemeClr val="bg1"/>
                </a:solidFill>
              </a:rPr>
              <a:t>• Hemşireliğin dayandığı bilimler hakkında yeterli bilgiye sahip,</a:t>
            </a:r>
          </a:p>
          <a:p>
            <a:r>
              <a:rPr lang="tr-TR" b="1" dirty="0">
                <a:solidFill>
                  <a:schemeClr val="bg1"/>
                </a:solidFill>
              </a:rPr>
              <a:t>• Sağlıklı ve hasta bireyin yapısını, fizyolojik fonksiyonlarını ve davranışlarını </a:t>
            </a:r>
            <a:r>
              <a:rPr lang="tr-TR" b="1" dirty="0" smtClean="0">
                <a:solidFill>
                  <a:schemeClr val="bg1"/>
                </a:solidFill>
              </a:rPr>
              <a:t>anlayabilen, Sorumluluk </a:t>
            </a:r>
            <a:r>
              <a:rPr lang="tr-TR" b="1" dirty="0">
                <a:solidFill>
                  <a:schemeClr val="bg1"/>
                </a:solidFill>
              </a:rPr>
              <a:t>duygusu </a:t>
            </a:r>
            <a:r>
              <a:rPr lang="tr-TR" b="1" dirty="0" smtClean="0">
                <a:solidFill>
                  <a:schemeClr val="bg1"/>
                </a:solidFill>
              </a:rPr>
              <a:t>yüksek, Çabuk </a:t>
            </a:r>
            <a:r>
              <a:rPr lang="tr-TR" b="1" dirty="0">
                <a:solidFill>
                  <a:schemeClr val="bg1"/>
                </a:solidFill>
              </a:rPr>
              <a:t>ve doğru karar </a:t>
            </a:r>
            <a:r>
              <a:rPr lang="tr-TR" b="1" dirty="0" smtClean="0">
                <a:solidFill>
                  <a:schemeClr val="bg1"/>
                </a:solidFill>
              </a:rPr>
              <a:t>verebilen, Sağlık </a:t>
            </a:r>
            <a:r>
              <a:rPr lang="tr-TR" b="1" dirty="0">
                <a:solidFill>
                  <a:schemeClr val="bg1"/>
                </a:solidFill>
              </a:rPr>
              <a:t>personeline ilişkin uygulama eğitimine katılabilme yeteneğine ve bu personelle çalışma deneyimine sahip olmaları</a:t>
            </a:r>
            <a:r>
              <a:rPr lang="tr-TR" b="1" dirty="0" smtClean="0">
                <a:solidFill>
                  <a:schemeClr val="bg1"/>
                </a:solidFill>
              </a:rPr>
              <a:t>,  </a:t>
            </a:r>
            <a:r>
              <a:rPr lang="tr-TR" b="1" dirty="0">
                <a:solidFill>
                  <a:schemeClr val="bg1"/>
                </a:solidFill>
              </a:rPr>
              <a:t>Tedbirli, </a:t>
            </a:r>
            <a:r>
              <a:rPr lang="tr-TR" b="1" dirty="0" smtClean="0">
                <a:solidFill>
                  <a:schemeClr val="bg1"/>
                </a:solidFill>
              </a:rPr>
              <a:t>tertipli, Şefkatli</a:t>
            </a:r>
            <a:r>
              <a:rPr lang="tr-TR" b="1" dirty="0">
                <a:solidFill>
                  <a:schemeClr val="bg1"/>
                </a:solidFill>
              </a:rPr>
              <a:t>, sevecen</a:t>
            </a:r>
            <a:r>
              <a:rPr lang="tr-TR" b="1" dirty="0" smtClean="0">
                <a:solidFill>
                  <a:schemeClr val="bg1"/>
                </a:solidFill>
              </a:rPr>
              <a:t>,  </a:t>
            </a:r>
            <a:r>
              <a:rPr lang="tr-TR" b="1" dirty="0">
                <a:solidFill>
                  <a:schemeClr val="bg1"/>
                </a:solidFill>
              </a:rPr>
              <a:t>Bedence sağlıklı, dayanıklı ve </a:t>
            </a:r>
            <a:r>
              <a:rPr lang="tr-TR" b="1" dirty="0" smtClean="0">
                <a:solidFill>
                  <a:schemeClr val="bg1"/>
                </a:solidFill>
              </a:rPr>
              <a:t>soğukkanlı kimseler </a:t>
            </a:r>
            <a:r>
              <a:rPr lang="tr-TR" b="1" dirty="0">
                <a:solidFill>
                  <a:schemeClr val="bg1"/>
                </a:solidFill>
              </a:rPr>
              <a:t>olmaları gerekir.</a:t>
            </a:r>
            <a:endParaRPr lang="tr-TR" sz="2400" b="1" u="sng" dirty="0" smtClean="0">
              <a:solidFill>
                <a:srgbClr val="FF0000"/>
              </a:solidFill>
              <a:latin typeface="Arial Black" panose="020B0A04020102020204" pitchFamily="34" charset="0"/>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Hemşireler; üniversite bünyesinde bulunan hastaneler, devlet hastaneleri, Sosyal Sigortalar Kurumu'na bağlı hastaneler, Sağlık Bakanlığına bağlı kurum ve kuruluşlarda, Milli Eğitim Bakanlığı’na bağlı sağlık kuruluşlar ile pansiyonlu okullarda, dispanserler, özel sağlık kurumları, çeşitli kurumlar bünyesinde bulunan sağlık birimleri ve kreşlerde görev yaparlar.</a:t>
            </a:r>
          </a:p>
        </p:txBody>
      </p:sp>
      <p:sp>
        <p:nvSpPr>
          <p:cNvPr id="20" name="Dikdörtgen 19"/>
          <p:cNvSpPr/>
          <p:nvPr/>
        </p:nvSpPr>
        <p:spPr>
          <a:xfrm>
            <a:off x="2005804" y="8226715"/>
            <a:ext cx="138050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60.819</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887214" y="9253364"/>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sp>
        <p:nvSpPr>
          <p:cNvPr id="22" name="Dikdörtgen 21"/>
          <p:cNvSpPr/>
          <p:nvPr/>
        </p:nvSpPr>
        <p:spPr>
          <a:xfrm>
            <a:off x="1957714" y="10260685"/>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7715097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83145"/>
            <a:ext cx="6045200" cy="938719"/>
          </a:xfrm>
          <a:prstGeom prst="rect">
            <a:avLst/>
          </a:prstGeom>
          <a:noFill/>
        </p:spPr>
        <p:txBody>
          <a:bodyPr wrap="square" rtlCol="0">
            <a:spAutoFit/>
          </a:bodyPr>
          <a:lstStyle/>
          <a:p>
            <a:pPr algn="ctr"/>
            <a:r>
              <a:rPr lang="tr-TR" sz="5500" dirty="0" smtClean="0">
                <a:solidFill>
                  <a:schemeClr val="bg1"/>
                </a:solidFill>
                <a:latin typeface="Planet Benson 2" panose="02000503000000020004" pitchFamily="2" charset="0"/>
                <a:cs typeface="Agent Orange" panose="00000400000000000000" pitchFamily="2" charset="0"/>
              </a:rPr>
              <a:t>HEMSIRELIK</a:t>
            </a:r>
            <a:endParaRPr lang="tr-TR" sz="55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4"/>
            <a:ext cx="1337226" cy="646331"/>
          </a:xfrm>
          <a:prstGeom prst="rect">
            <a:avLst/>
          </a:prstGeom>
        </p:spPr>
        <p:txBody>
          <a:bodyPr wrap="none">
            <a:spAutoFit/>
          </a:bodyPr>
          <a:lstStyle/>
          <a:p>
            <a:r>
              <a:rPr lang="tr-TR" sz="3600" b="1" dirty="0" smtClean="0">
                <a:latin typeface="Top Secret" panose="02000800000000000000" pitchFamily="2" charset="0"/>
              </a:rPr>
              <a:t>8.533</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372,226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67.700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284,848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158.000</a:t>
            </a:r>
          </a:p>
        </p:txBody>
      </p:sp>
      <p:sp>
        <p:nvSpPr>
          <p:cNvPr id="18" name="Dikdörtgen 17"/>
          <p:cNvSpPr/>
          <p:nvPr/>
        </p:nvSpPr>
        <p:spPr>
          <a:xfrm>
            <a:off x="2060438" y="4726503"/>
            <a:ext cx="1378904" cy="646331"/>
          </a:xfrm>
          <a:prstGeom prst="rect">
            <a:avLst/>
          </a:prstGeom>
        </p:spPr>
        <p:txBody>
          <a:bodyPr wrap="none">
            <a:spAutoFit/>
          </a:bodyPr>
          <a:lstStyle/>
          <a:p>
            <a:r>
              <a:rPr lang="tr-TR" sz="3600" b="1" dirty="0" smtClean="0">
                <a:latin typeface="Top Secret" panose="02000800000000000000" pitchFamily="2" charset="0"/>
              </a:rPr>
              <a:t>8.084</a:t>
            </a:r>
            <a:endParaRPr lang="tr-TR" sz="4800" b="1" dirty="0">
              <a:latin typeface="Top Secret" panose="02000800000000000000" pitchFamily="2" charset="0"/>
            </a:endParaRPr>
          </a:p>
        </p:txBody>
      </p:sp>
      <p:sp>
        <p:nvSpPr>
          <p:cNvPr id="19" name="Dikdörtgen 18"/>
          <p:cNvSpPr/>
          <p:nvPr/>
        </p:nvSpPr>
        <p:spPr>
          <a:xfrm>
            <a:off x="2031204" y="5803952"/>
            <a:ext cx="1345240" cy="646331"/>
          </a:xfrm>
          <a:prstGeom prst="rect">
            <a:avLst/>
          </a:prstGeom>
        </p:spPr>
        <p:txBody>
          <a:bodyPr wrap="none">
            <a:spAutoFit/>
          </a:bodyPr>
          <a:lstStyle/>
          <a:p>
            <a:r>
              <a:rPr lang="tr-TR" sz="3600" b="1" dirty="0" smtClean="0">
                <a:latin typeface="Top Secret" panose="02000800000000000000" pitchFamily="2" charset="0"/>
              </a:rPr>
              <a:t>5.744</a:t>
            </a:r>
            <a:endParaRPr lang="tr-TR" sz="4800" b="1" dirty="0">
              <a:latin typeface="Top Secret" panose="02000800000000000000" pitchFamily="2" charset="0"/>
            </a:endParaRPr>
          </a:p>
        </p:txBody>
      </p:sp>
      <p:sp>
        <p:nvSpPr>
          <p:cNvPr id="3" name="Metin kutusu 2"/>
          <p:cNvSpPr txBox="1"/>
          <p:nvPr/>
        </p:nvSpPr>
        <p:spPr>
          <a:xfrm>
            <a:off x="3530029" y="2372243"/>
            <a:ext cx="6641433" cy="747897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Bireyleri; hastalıklardan korunma yolları konusunda bilgilendiren, beden veya ruh sağlığının bozulması halinde hekim tarafından verilen tedaviyi uygulayan, hasta bakımını planlayan, uygulayan, denetleyen ve izleyen kişidir.</a:t>
            </a:r>
            <a:endParaRPr lang="tr-TR" sz="2400" b="1" u="sng" dirty="0" smtClean="0">
              <a:solidFill>
                <a:srgbClr val="FF0000"/>
              </a:solidFill>
              <a:latin typeface="Arial Black" panose="020B0A04020102020204" pitchFamily="34" charset="0"/>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Hemşire olmak isteyenlerin;</a:t>
            </a:r>
          </a:p>
          <a:p>
            <a:r>
              <a:rPr lang="tr-TR" b="1" dirty="0" smtClean="0">
                <a:solidFill>
                  <a:schemeClr val="bg1"/>
                </a:solidFill>
              </a:rPr>
              <a:t> </a:t>
            </a:r>
            <a:r>
              <a:rPr lang="tr-TR" b="1" dirty="0">
                <a:solidFill>
                  <a:schemeClr val="bg1"/>
                </a:solidFill>
              </a:rPr>
              <a:t>Normalin üstünde genel yeteneğe sahip</a:t>
            </a:r>
            <a:r>
              <a:rPr lang="tr-TR" b="1" dirty="0" smtClean="0">
                <a:solidFill>
                  <a:schemeClr val="bg1"/>
                </a:solidFill>
              </a:rPr>
              <a:t>,  </a:t>
            </a:r>
            <a:r>
              <a:rPr lang="tr-TR" b="1" dirty="0">
                <a:solidFill>
                  <a:schemeClr val="bg1"/>
                </a:solidFill>
              </a:rPr>
              <a:t>Biyolojiye ilgili ve bu alanda </a:t>
            </a:r>
            <a:r>
              <a:rPr lang="tr-TR" b="1" dirty="0" smtClean="0">
                <a:solidFill>
                  <a:schemeClr val="bg1"/>
                </a:solidFill>
              </a:rPr>
              <a:t>başarılı, İnsanlara </a:t>
            </a:r>
            <a:r>
              <a:rPr lang="tr-TR" b="1" dirty="0">
                <a:solidFill>
                  <a:schemeClr val="bg1"/>
                </a:solidFill>
              </a:rPr>
              <a:t>yardım etmekten hoşlanan,</a:t>
            </a:r>
          </a:p>
          <a:p>
            <a:r>
              <a:rPr lang="tr-TR" b="1" dirty="0">
                <a:solidFill>
                  <a:schemeClr val="bg1"/>
                </a:solidFill>
              </a:rPr>
              <a:t>• Hemşireliğin dayandığı bilimler hakkında yeterli bilgiye sahip,</a:t>
            </a:r>
          </a:p>
          <a:p>
            <a:r>
              <a:rPr lang="tr-TR" b="1" dirty="0">
                <a:solidFill>
                  <a:schemeClr val="bg1"/>
                </a:solidFill>
              </a:rPr>
              <a:t>• Sağlıklı ve hasta bireyin yapısını, fizyolojik fonksiyonlarını ve davranışlarını </a:t>
            </a:r>
            <a:r>
              <a:rPr lang="tr-TR" b="1" dirty="0" smtClean="0">
                <a:solidFill>
                  <a:schemeClr val="bg1"/>
                </a:solidFill>
              </a:rPr>
              <a:t>anlayabilen, Sorumluluk </a:t>
            </a:r>
            <a:r>
              <a:rPr lang="tr-TR" b="1" dirty="0">
                <a:solidFill>
                  <a:schemeClr val="bg1"/>
                </a:solidFill>
              </a:rPr>
              <a:t>duygusu </a:t>
            </a:r>
            <a:r>
              <a:rPr lang="tr-TR" b="1" dirty="0" smtClean="0">
                <a:solidFill>
                  <a:schemeClr val="bg1"/>
                </a:solidFill>
              </a:rPr>
              <a:t>yüksek, Çabuk </a:t>
            </a:r>
            <a:r>
              <a:rPr lang="tr-TR" b="1" dirty="0">
                <a:solidFill>
                  <a:schemeClr val="bg1"/>
                </a:solidFill>
              </a:rPr>
              <a:t>ve doğru karar </a:t>
            </a:r>
            <a:r>
              <a:rPr lang="tr-TR" b="1" dirty="0" smtClean="0">
                <a:solidFill>
                  <a:schemeClr val="bg1"/>
                </a:solidFill>
              </a:rPr>
              <a:t>verebilen, Sağlık </a:t>
            </a:r>
            <a:r>
              <a:rPr lang="tr-TR" b="1" dirty="0">
                <a:solidFill>
                  <a:schemeClr val="bg1"/>
                </a:solidFill>
              </a:rPr>
              <a:t>personeline ilişkin uygulama eğitimine katılabilme yeteneğine ve bu personelle çalışma deneyimine sahip olmaları</a:t>
            </a:r>
            <a:r>
              <a:rPr lang="tr-TR" b="1" dirty="0" smtClean="0">
                <a:solidFill>
                  <a:schemeClr val="bg1"/>
                </a:solidFill>
              </a:rPr>
              <a:t>,  </a:t>
            </a:r>
            <a:r>
              <a:rPr lang="tr-TR" b="1" dirty="0">
                <a:solidFill>
                  <a:schemeClr val="bg1"/>
                </a:solidFill>
              </a:rPr>
              <a:t>Tedbirli, </a:t>
            </a:r>
            <a:r>
              <a:rPr lang="tr-TR" b="1" dirty="0" smtClean="0">
                <a:solidFill>
                  <a:schemeClr val="bg1"/>
                </a:solidFill>
              </a:rPr>
              <a:t>tertipli, Şefkatli</a:t>
            </a:r>
            <a:r>
              <a:rPr lang="tr-TR" b="1" dirty="0">
                <a:solidFill>
                  <a:schemeClr val="bg1"/>
                </a:solidFill>
              </a:rPr>
              <a:t>, sevecen</a:t>
            </a:r>
            <a:r>
              <a:rPr lang="tr-TR" b="1" dirty="0" smtClean="0">
                <a:solidFill>
                  <a:schemeClr val="bg1"/>
                </a:solidFill>
              </a:rPr>
              <a:t>,  </a:t>
            </a:r>
            <a:r>
              <a:rPr lang="tr-TR" b="1" dirty="0">
                <a:solidFill>
                  <a:schemeClr val="bg1"/>
                </a:solidFill>
              </a:rPr>
              <a:t>Bedence sağlıklı, dayanıklı ve </a:t>
            </a:r>
            <a:r>
              <a:rPr lang="tr-TR" b="1" dirty="0" smtClean="0">
                <a:solidFill>
                  <a:schemeClr val="bg1"/>
                </a:solidFill>
              </a:rPr>
              <a:t>soğukkanlı kimseler </a:t>
            </a:r>
            <a:r>
              <a:rPr lang="tr-TR" b="1" dirty="0">
                <a:solidFill>
                  <a:schemeClr val="bg1"/>
                </a:solidFill>
              </a:rPr>
              <a:t>olmaları gerekir.</a:t>
            </a:r>
            <a:endParaRPr lang="tr-TR" sz="2400" b="1" u="sng" dirty="0" smtClean="0">
              <a:solidFill>
                <a:srgbClr val="FF0000"/>
              </a:solidFill>
              <a:latin typeface="Arial Black" panose="020B0A04020102020204" pitchFamily="34" charset="0"/>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Hemşireler; üniversite bünyesinde bulunan hastaneler, devlet hastaneleri, Sosyal Sigortalar Kurumu'na bağlı hastaneler, Sağlık Bakanlığına bağlı kurum ve kuruluşlarda, Milli Eğitim Bakanlığı’na bağlı sağlık kuruluşlar ile pansiyonlu okullarda, dispanserler, özel sağlık kurumları, çeşitli kurumlar bünyesinde bulunan sağlık birimleri ve kreşlerde görev yaparlar.</a:t>
            </a:r>
          </a:p>
        </p:txBody>
      </p:sp>
      <p:sp>
        <p:nvSpPr>
          <p:cNvPr id="20" name="Dikdörtgen 19"/>
          <p:cNvSpPr/>
          <p:nvPr/>
        </p:nvSpPr>
        <p:spPr>
          <a:xfrm>
            <a:off x="2005804" y="8226715"/>
            <a:ext cx="1380506"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60.819</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887214" y="9253364"/>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sp>
        <p:nvSpPr>
          <p:cNvPr id="22" name="Dikdörtgen 21"/>
          <p:cNvSpPr/>
          <p:nvPr/>
        </p:nvSpPr>
        <p:spPr>
          <a:xfrm>
            <a:off x="1957714" y="10260685"/>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9034083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SINIF ÖGRETMENLIGI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9996" y="3572804"/>
            <a:ext cx="1269899" cy="646331"/>
          </a:xfrm>
          <a:prstGeom prst="rect">
            <a:avLst/>
          </a:prstGeom>
        </p:spPr>
        <p:txBody>
          <a:bodyPr wrap="none">
            <a:spAutoFit/>
          </a:bodyPr>
          <a:lstStyle/>
          <a:p>
            <a:r>
              <a:rPr lang="tr-TR" sz="3600" b="1" dirty="0" smtClean="0">
                <a:latin typeface="Top Secret" panose="02000800000000000000" pitchFamily="2" charset="0"/>
              </a:rPr>
              <a:t>6907</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392,304</a:t>
            </a:r>
          </a:p>
          <a:p>
            <a:pPr algn="ctr"/>
            <a:r>
              <a:rPr lang="tr-TR" sz="1600" b="1" dirty="0" smtClean="0">
                <a:latin typeface="Arial Black" panose="020B0A04020102020204" pitchFamily="34" charset="0"/>
              </a:rPr>
              <a:t>BAŞARI SIRASI: 60.800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a:t>
            </a:r>
            <a:r>
              <a:rPr lang="tr-TR" sz="1600" b="1" dirty="0" smtClean="0">
                <a:latin typeface="Arial Black" panose="020B0A04020102020204" pitchFamily="34" charset="0"/>
              </a:rPr>
              <a:t>351,676</a:t>
            </a:r>
          </a:p>
          <a:p>
            <a:pPr algn="ctr"/>
            <a:r>
              <a:rPr lang="tr-TR" sz="1600" b="1" dirty="0" smtClean="0">
                <a:latin typeface="Arial Black" panose="020B0A04020102020204" pitchFamily="34" charset="0"/>
              </a:rPr>
              <a:t>BAŞARI SIRASI: 121.000</a:t>
            </a:r>
          </a:p>
        </p:txBody>
      </p:sp>
      <p:sp>
        <p:nvSpPr>
          <p:cNvPr id="18" name="Dikdörtgen 17"/>
          <p:cNvSpPr/>
          <p:nvPr/>
        </p:nvSpPr>
        <p:spPr>
          <a:xfrm>
            <a:off x="2060438" y="4726503"/>
            <a:ext cx="1226618" cy="646331"/>
          </a:xfrm>
          <a:prstGeom prst="rect">
            <a:avLst/>
          </a:prstGeom>
        </p:spPr>
        <p:txBody>
          <a:bodyPr wrap="none">
            <a:spAutoFit/>
          </a:bodyPr>
          <a:lstStyle/>
          <a:p>
            <a:r>
              <a:rPr lang="tr-TR" sz="3600" b="1" dirty="0" smtClean="0">
                <a:latin typeface="Top Secret" panose="02000800000000000000" pitchFamily="2" charset="0"/>
              </a:rPr>
              <a:t>5.812</a:t>
            </a:r>
            <a:endParaRPr lang="tr-TR" sz="4800" b="1" dirty="0">
              <a:latin typeface="Top Secret" panose="02000800000000000000" pitchFamily="2" charset="0"/>
            </a:endParaRPr>
          </a:p>
        </p:txBody>
      </p:sp>
      <p:sp>
        <p:nvSpPr>
          <p:cNvPr id="19" name="Dikdörtgen 18"/>
          <p:cNvSpPr/>
          <p:nvPr/>
        </p:nvSpPr>
        <p:spPr>
          <a:xfrm>
            <a:off x="2031204" y="5803952"/>
            <a:ext cx="1362874" cy="646331"/>
          </a:xfrm>
          <a:prstGeom prst="rect">
            <a:avLst/>
          </a:prstGeom>
        </p:spPr>
        <p:txBody>
          <a:bodyPr wrap="none">
            <a:spAutoFit/>
          </a:bodyPr>
          <a:lstStyle/>
          <a:p>
            <a:r>
              <a:rPr lang="tr-TR" sz="3600" b="1" dirty="0" smtClean="0">
                <a:latin typeface="Top Secret" panose="02000800000000000000" pitchFamily="2" charset="0"/>
              </a:rPr>
              <a:t>5.560</a:t>
            </a:r>
            <a:endParaRPr lang="tr-TR" sz="4800" b="1" dirty="0">
              <a:latin typeface="Top Secret" panose="02000800000000000000" pitchFamily="2" charset="0"/>
            </a:endParaRPr>
          </a:p>
        </p:txBody>
      </p:sp>
      <p:sp>
        <p:nvSpPr>
          <p:cNvPr id="3" name="Metin kutusu 2"/>
          <p:cNvSpPr txBox="1"/>
          <p:nvPr/>
        </p:nvSpPr>
        <p:spPr>
          <a:xfrm>
            <a:off x="3530029" y="2372243"/>
            <a:ext cx="6641433" cy="7201972"/>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Çalıştığı eğitim kurumunda, öğrencilere, okuma-yazma, temel vatandaşlık, matematik, sosyal bilimler, doğa bilimleri, sanat, spor gibi konularda eğitim veren kişidir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Sınıf öğretmeninin hem alanı ile hem de öğretmenlik mesleği ile ilgili niteliklere sahip olması gerekir.</a:t>
            </a:r>
          </a:p>
          <a:p>
            <a:r>
              <a:rPr lang="tr-TR" b="1" dirty="0">
                <a:solidFill>
                  <a:schemeClr val="bg1"/>
                </a:solidFill>
              </a:rPr>
              <a:t> </a:t>
            </a:r>
            <a:r>
              <a:rPr lang="tr-TR" b="1" dirty="0" smtClean="0">
                <a:solidFill>
                  <a:schemeClr val="bg1"/>
                </a:solidFill>
              </a:rPr>
              <a:t>Sınıf </a:t>
            </a:r>
            <a:r>
              <a:rPr lang="tr-TR" b="1" dirty="0">
                <a:solidFill>
                  <a:schemeClr val="bg1"/>
                </a:solidFill>
              </a:rPr>
              <a:t>öğretmeni olmak </a:t>
            </a:r>
            <a:r>
              <a:rPr lang="tr-TR" b="1" dirty="0" smtClean="0">
                <a:solidFill>
                  <a:schemeClr val="bg1"/>
                </a:solidFill>
              </a:rPr>
              <a:t>isteyenlerin; Sözel </a:t>
            </a:r>
            <a:r>
              <a:rPr lang="tr-TR" b="1" dirty="0">
                <a:solidFill>
                  <a:schemeClr val="bg1"/>
                </a:solidFill>
              </a:rPr>
              <a:t>ve sayısal düşünme yeteneği </a:t>
            </a:r>
            <a:r>
              <a:rPr lang="tr-TR" b="1" dirty="0" smtClean="0">
                <a:solidFill>
                  <a:schemeClr val="bg1"/>
                </a:solidFill>
              </a:rPr>
              <a:t>gelişmiş, Düşüncelerini </a:t>
            </a:r>
            <a:r>
              <a:rPr lang="tr-TR" b="1" dirty="0">
                <a:solidFill>
                  <a:schemeClr val="bg1"/>
                </a:solidFill>
              </a:rPr>
              <a:t>başkalarına açık bir biçimde </a:t>
            </a:r>
            <a:r>
              <a:rPr lang="tr-TR" b="1" dirty="0" smtClean="0">
                <a:solidFill>
                  <a:schemeClr val="bg1"/>
                </a:solidFill>
              </a:rPr>
              <a:t>aktarabilen, İyi </a:t>
            </a:r>
            <a:r>
              <a:rPr lang="tr-TR" b="1" dirty="0">
                <a:solidFill>
                  <a:schemeClr val="bg1"/>
                </a:solidFill>
              </a:rPr>
              <a:t>bir öğrenme ortamı </a:t>
            </a:r>
            <a:r>
              <a:rPr lang="tr-TR" b="1" dirty="0" smtClean="0">
                <a:solidFill>
                  <a:schemeClr val="bg1"/>
                </a:solidFill>
              </a:rPr>
              <a:t>sağlayabilen, Dikkatli</a:t>
            </a:r>
            <a:r>
              <a:rPr lang="tr-TR" b="1" dirty="0">
                <a:solidFill>
                  <a:schemeClr val="bg1"/>
                </a:solidFill>
              </a:rPr>
              <a:t>, işine özen gösteren</a:t>
            </a:r>
            <a:r>
              <a:rPr lang="tr-TR" b="1" dirty="0" smtClean="0">
                <a:solidFill>
                  <a:schemeClr val="bg1"/>
                </a:solidFill>
              </a:rPr>
              <a:t>,  </a:t>
            </a:r>
            <a:r>
              <a:rPr lang="tr-TR" b="1" dirty="0">
                <a:solidFill>
                  <a:schemeClr val="bg1"/>
                </a:solidFill>
              </a:rPr>
              <a:t>Mesleğinin sorunları ile ilgilenen ve çözüm yolları bulmaya </a:t>
            </a:r>
            <a:r>
              <a:rPr lang="tr-TR" b="1" dirty="0" smtClean="0">
                <a:solidFill>
                  <a:schemeClr val="bg1"/>
                </a:solidFill>
              </a:rPr>
              <a:t>çalışan, İnsanlarla </a:t>
            </a:r>
            <a:r>
              <a:rPr lang="tr-TR" b="1" dirty="0">
                <a:solidFill>
                  <a:schemeClr val="bg1"/>
                </a:solidFill>
              </a:rPr>
              <a:t>iyi iletişim kurabilen; sevecen, hoşgörülü, sabırlı</a:t>
            </a:r>
            <a:r>
              <a:rPr lang="tr-TR" b="1" dirty="0" smtClean="0">
                <a:solidFill>
                  <a:schemeClr val="bg1"/>
                </a:solidFill>
              </a:rPr>
              <a:t>,  </a:t>
            </a:r>
            <a:r>
              <a:rPr lang="tr-TR" b="1" dirty="0">
                <a:solidFill>
                  <a:schemeClr val="bg1"/>
                </a:solidFill>
              </a:rPr>
              <a:t>Öğrencilerin duygu ve düşüncelerini anlayabilen</a:t>
            </a:r>
            <a:r>
              <a:rPr lang="tr-TR" b="1" dirty="0" smtClean="0">
                <a:solidFill>
                  <a:schemeClr val="bg1"/>
                </a:solidFill>
              </a:rPr>
              <a:t>, </a:t>
            </a:r>
            <a:r>
              <a:rPr lang="tr-TR" b="1" dirty="0">
                <a:solidFill>
                  <a:schemeClr val="bg1"/>
                </a:solidFill>
              </a:rPr>
              <a:t>Kendini geliştirmeye istekli, coşkulu, yaratıcı kimseler </a:t>
            </a:r>
            <a:r>
              <a:rPr lang="tr-TR" b="1" dirty="0" smtClean="0">
                <a:solidFill>
                  <a:schemeClr val="bg1"/>
                </a:solidFill>
              </a:rPr>
              <a:t>olmaları gerekir</a:t>
            </a:r>
            <a:r>
              <a:rPr lang="tr-TR" b="1" dirty="0">
                <a:solidFill>
                  <a:schemeClr val="bg1"/>
                </a:solidFill>
              </a:rPr>
              <a:t>.</a:t>
            </a:r>
            <a:endParaRPr lang="tr-TR" sz="2400" b="1" u="sng" dirty="0" smtClean="0">
              <a:solidFill>
                <a:srgbClr val="FF0000"/>
              </a:solidFill>
              <a:latin typeface="Arial Black" panose="020B0A04020102020204" pitchFamily="34" charset="0"/>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Meslek eğitimini tamamlayan kişiler Milli Eğitim Bakanlığınca , ilköğretim okulları, yatılı ilköğretim bölge okullarına, sınıf öğretmeni olarak </a:t>
            </a:r>
            <a:r>
              <a:rPr lang="tr-TR" b="1" dirty="0" smtClean="0">
                <a:solidFill>
                  <a:schemeClr val="bg1"/>
                </a:solidFill>
              </a:rPr>
              <a:t>atanırlar. Öğretmenlik </a:t>
            </a:r>
            <a:r>
              <a:rPr lang="tr-TR" b="1" dirty="0">
                <a:solidFill>
                  <a:schemeClr val="bg1"/>
                </a:solidFill>
              </a:rPr>
              <a:t>şu anda ülkemizde istihdamı en kolay meslek olarak nitelendirilmektedir. Sınıf öğretmenleri Milli Eğitim Bakanlığına bağlı özel eğitim öğretim kurumlarında da isterlerse çalışabilirler.</a:t>
            </a:r>
          </a:p>
        </p:txBody>
      </p:sp>
      <p:sp>
        <p:nvSpPr>
          <p:cNvPr id="20" name="Dikdörtgen 19"/>
          <p:cNvSpPr/>
          <p:nvPr/>
        </p:nvSpPr>
        <p:spPr>
          <a:xfrm>
            <a:off x="2005804" y="8226715"/>
            <a:ext cx="1388522" cy="400110"/>
          </a:xfrm>
          <a:prstGeom prst="rect">
            <a:avLst/>
          </a:prstGeom>
        </p:spPr>
        <p:txBody>
          <a:bodyPr wrap="none">
            <a:spAutoFit/>
          </a:bodyPr>
          <a:lstStyle/>
          <a:p>
            <a:r>
              <a:rPr lang="tr-TR" sz="2000" b="1" dirty="0" smtClean="0">
                <a:latin typeface="Agent Orange" panose="00000400000000000000" pitchFamily="2" charset="0"/>
                <a:cs typeface="Agent Orange" panose="00000400000000000000" pitchFamily="2" charset="0"/>
              </a:rPr>
              <a:t>74.446</a:t>
            </a:r>
            <a:endParaRPr lang="tr-TR" sz="2000" b="1" dirty="0">
              <a:latin typeface="Agent Orange" panose="00000400000000000000" pitchFamily="2" charset="0"/>
              <a:cs typeface="Agent Orange" panose="00000400000000000000" pitchFamily="2" charset="0"/>
            </a:endParaRPr>
          </a:p>
        </p:txBody>
      </p:sp>
      <p:sp>
        <p:nvSpPr>
          <p:cNvPr id="21" name="Dikdörtgen 20"/>
          <p:cNvSpPr/>
          <p:nvPr/>
        </p:nvSpPr>
        <p:spPr>
          <a:xfrm>
            <a:off x="1863972" y="9456564"/>
            <a:ext cx="1475084"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77.630</a:t>
            </a:r>
            <a:endParaRPr lang="tr-TR" sz="2200" b="1" dirty="0">
              <a:latin typeface="Agent Orange" panose="00000400000000000000" pitchFamily="2" charset="0"/>
              <a:cs typeface="Agent Orange" panose="00000400000000000000" pitchFamily="2" charset="0"/>
            </a:endParaRPr>
          </a:p>
        </p:txBody>
      </p:sp>
      <p:sp>
        <p:nvSpPr>
          <p:cNvPr id="22" name="Dikdörtgen 21"/>
          <p:cNvSpPr/>
          <p:nvPr/>
        </p:nvSpPr>
        <p:spPr>
          <a:xfrm>
            <a:off x="1936873" y="10438485"/>
            <a:ext cx="1470275"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75.448</a:t>
            </a:r>
            <a:endParaRPr lang="tr-TR" sz="2200" b="1" dirty="0">
              <a:latin typeface="Agent Orange" panose="00000400000000000000" pitchFamily="2" charset="0"/>
              <a:cs typeface="Agent Orange" panose="00000400000000000000" pitchFamily="2" charset="0"/>
            </a:endParaRPr>
          </a:p>
        </p:txBody>
      </p:sp>
      <p:pic>
        <p:nvPicPr>
          <p:cNvPr id="14" name="Resim 1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886671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etin kutusu 4"/>
          <p:cNvSpPr txBox="1"/>
          <p:nvPr/>
        </p:nvSpPr>
        <p:spPr>
          <a:xfrm>
            <a:off x="254000" y="508000"/>
            <a:ext cx="980440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black"/>
                </a:solidFill>
                <a:effectLst/>
                <a:uLnTx/>
                <a:uFillTx/>
                <a:latin typeface="Calibri" panose="020F0502020204030204"/>
                <a:ea typeface="+mn-ea"/>
                <a:cs typeface="+mn-cs"/>
              </a:rPr>
              <a:t>ARA</a:t>
            </a:r>
          </a:p>
        </p:txBody>
      </p:sp>
      <p:pic>
        <p:nvPicPr>
          <p:cNvPr id="6" name="Resim 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2803" y="9652003"/>
            <a:ext cx="3484563" cy="2591595"/>
          </a:xfrm>
          <a:prstGeom prst="rect">
            <a:avLst/>
          </a:prstGeom>
        </p:spPr>
      </p:pic>
      <p:sp>
        <p:nvSpPr>
          <p:cNvPr id="7" name="Metin kutusu 6">
            <a:hlinkClick r:id="rId2" action="ppaction://hlinksldjump"/>
          </p:cNvPr>
          <p:cNvSpPr txBox="1"/>
          <p:nvPr/>
        </p:nvSpPr>
        <p:spPr>
          <a:xfrm>
            <a:off x="254000" y="508000"/>
            <a:ext cx="9804400" cy="125265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5" action="ppaction://hlinksldjump"/>
              </a:rPr>
              <a:t>GEMI INSAATI VE MAKINELERI MUHENDISLIGI</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Bullpen 3D" pitchFamily="2" charset="-94"/>
              <a:ea typeface="+mn-ea"/>
              <a:cs typeface="+mn-cs"/>
            </a:endParaRPr>
          </a:p>
          <a:p>
            <a:r>
              <a:rPr kumimoji="0" lang="tr-TR" b="0" i="0" u="none" strike="noStrike" kern="1200" cap="none" spc="0" normalizeH="0" baseline="0" noProof="0" dirty="0">
                <a:ln>
                  <a:noFill/>
                </a:ln>
                <a:solidFill>
                  <a:prstClr val="white"/>
                </a:solidFill>
                <a:effectLst/>
                <a:uLnTx/>
                <a:uFillTx/>
                <a:latin typeface="Bullpen 3D" pitchFamily="2" charset="-94"/>
                <a:ea typeface="+mn-ea"/>
                <a:cs typeface="+mn-cs"/>
                <a:hlinkClick r:id="rId6" action="ppaction://hlinksldjump"/>
              </a:rPr>
              <a:t>GIDA </a:t>
            </a:r>
            <a:r>
              <a:rPr kumimoji="0" lang="tr-TR"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6" action="ppaction://hlinksldjump"/>
              </a:rPr>
              <a:t>MUHENDISLIGI </a:t>
            </a:r>
            <a:r>
              <a:rPr kumimoji="0" lang="tr-TR" b="0" i="0" u="none" strike="noStrike" kern="1200" cap="none" spc="0" normalizeH="0" baseline="0" noProof="0" dirty="0" smtClean="0">
                <a:ln>
                  <a:noFill/>
                </a:ln>
                <a:solidFill>
                  <a:prstClr val="white"/>
                </a:solidFill>
                <a:effectLst/>
                <a:uLnTx/>
                <a:uFillTx/>
                <a:latin typeface="Bullpen 3D" pitchFamily="2" charset="-94"/>
                <a:ea typeface="+mn-ea"/>
                <a:cs typeface="+mn-cs"/>
              </a:rPr>
              <a:t>–</a:t>
            </a:r>
          </a:p>
          <a:p>
            <a:endParaRPr lang="tr-TR" dirty="0" smtClean="0">
              <a:solidFill>
                <a:prstClr val="white"/>
              </a:solidFill>
              <a:latin typeface="Bullpen 3D" pitchFamily="2" charset="-94"/>
            </a:endParaRPr>
          </a:p>
          <a:p>
            <a:r>
              <a:rPr lang="tr-TR" dirty="0" smtClean="0">
                <a:solidFill>
                  <a:schemeClr val="bg1"/>
                </a:solidFill>
                <a:latin typeface="Bullpen 3D" pitchFamily="2" charset="-94"/>
              </a:rPr>
              <a:t>GASTRONOMI </a:t>
            </a:r>
            <a:r>
              <a:rPr lang="tr-TR" dirty="0">
                <a:solidFill>
                  <a:schemeClr val="bg1"/>
                </a:solidFill>
                <a:latin typeface="Bullpen 3D" pitchFamily="2" charset="-94"/>
              </a:rPr>
              <a:t>(GASTRONOMI VE MUTFAK </a:t>
            </a:r>
            <a:r>
              <a:rPr lang="tr-TR" dirty="0" smtClean="0">
                <a:solidFill>
                  <a:schemeClr val="bg1"/>
                </a:solidFill>
                <a:latin typeface="Bullpen 3D" pitchFamily="2" charset="-94"/>
              </a:rPr>
              <a:t>SANATLARI  </a:t>
            </a:r>
            <a:r>
              <a:rPr lang="tr-TR" dirty="0" smtClean="0">
                <a:solidFill>
                  <a:schemeClr val="bg1"/>
                </a:solidFill>
                <a:latin typeface="Bullpen 3D" pitchFamily="2" charset="-94"/>
                <a:hlinkClick r:id="rId7" action="ppaction://hlinksldjump"/>
              </a:rPr>
              <a:t>YGS-4</a:t>
            </a:r>
            <a:r>
              <a:rPr lang="tr-TR" dirty="0" smtClean="0">
                <a:solidFill>
                  <a:schemeClr val="bg1"/>
                </a:solidFill>
                <a:latin typeface="Bullpen 3D" pitchFamily="2" charset="-94"/>
              </a:rPr>
              <a:t>  VE </a:t>
            </a:r>
            <a:r>
              <a:rPr lang="tr-TR" dirty="0" smtClean="0">
                <a:solidFill>
                  <a:schemeClr val="bg1"/>
                </a:solidFill>
                <a:latin typeface="Bullpen 3D" pitchFamily="2" charset="-94"/>
                <a:hlinkClick r:id="rId8" action="ppaction://hlinksldjump"/>
              </a:rPr>
              <a:t>TS-2</a:t>
            </a:r>
            <a:endParaRPr lang="tr-TR" dirty="0" smtClean="0">
              <a:solidFill>
                <a:schemeClr val="bg1"/>
              </a:solidFill>
              <a:latin typeface="Bullpen 3D" pitchFamily="2" charset="-94"/>
            </a:endParaRPr>
          </a:p>
          <a:p>
            <a:endParaRPr lang="tr-T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9" action="ppaction://hlinksldjump"/>
              </a:rPr>
              <a:t>HALKLA </a:t>
            </a: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9" action="ppaction://hlinksldjump"/>
              </a:rPr>
              <a:t>ILISKILER</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0" action="ppaction://hlinksldjump"/>
              </a:rPr>
              <a:t>HUKUK</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1" action="ppaction://hlinksldjump"/>
              </a:rPr>
              <a:t>IC </a:t>
            </a:r>
            <a:r>
              <a:rPr kumimoji="0" lang="tr-TR" sz="2400"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11" action="ppaction://hlinksldjump"/>
              </a:rPr>
              <a:t>MIMARLIK </a:t>
            </a:r>
            <a:r>
              <a:rPr kumimoji="0" lang="tr-TR" sz="2400" b="0" i="0" u="none" strike="noStrike" kern="1200" cap="none" spc="0" normalizeH="0" baseline="0" noProof="0" dirty="0" smtClean="0">
                <a:ln>
                  <a:noFill/>
                </a:ln>
                <a:solidFill>
                  <a:prstClr val="white"/>
                </a:solidFill>
                <a:effectLst/>
                <a:uLnTx/>
                <a:uFillTx/>
                <a:latin typeface="Bullpen 3D" pitchFamily="2" charset="-94"/>
                <a:ea typeface="+mn-ea"/>
                <a:cs typeface="+mn-cs"/>
              </a:rPr>
              <a:t>- </a:t>
            </a:r>
            <a:r>
              <a:rPr lang="tr-TR" sz="2000" dirty="0">
                <a:solidFill>
                  <a:srgbClr val="FFFF00"/>
                </a:solidFill>
                <a:latin typeface="Bullpen 3D" pitchFamily="2" charset="-94"/>
                <a:hlinkClick r:id="rId12" action="ppaction://hlinksldjump"/>
              </a:rPr>
              <a:t>ILKÖGRETIM MATEMATIK ÖGRETMELIGI</a:t>
            </a:r>
            <a:endParaRPr lang="tr-TR" sz="2000" dirty="0">
              <a:solidFill>
                <a:srgbClr val="FFFF00"/>
              </a:solidFill>
              <a:latin typeface="Bullpen 3D"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3" action="ppaction://hlinksldjump"/>
              </a:rPr>
              <a:t>IKTISAT</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4" action="ppaction://hlinksldjump"/>
              </a:rPr>
              <a:t>ILAHIYAT</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5" action="ppaction://hlinksldjump"/>
              </a:rPr>
              <a:t>INGILIZCE ÖGRETMENLIGI</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6" action="ppaction://hlinksldjump"/>
              </a:rPr>
              <a:t>INSAAT MÜHENDISLIGI</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7" action="ppaction://hlinksldjump"/>
              </a:rPr>
              <a:t>ISLETME</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8" action="ppaction://hlinksldjump"/>
              </a:rPr>
              <a:t>HARITA MUHENDISLIGI</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19" action="ppaction://hlinksldjump"/>
              </a:rPr>
              <a:t>KAMU YÖNETIMI</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20" action="ppaction://hlinksldjump"/>
              </a:rPr>
              <a:t>MADEN MUHENDISLIGI</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21" action="ppaction://hlinksldjump"/>
              </a:rPr>
              <a:t>MAKINE MIHENDISLIGI</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22" action="ppaction://hlinksldjump"/>
              </a:rPr>
              <a:t>MATEMATIK</a:t>
            </a: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a:p>
            <a:r>
              <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hlinkClick r:id="rId22" action="ppaction://hlinksldjump"/>
              </a:rPr>
              <a:t>OKUL ÖNCESI </a:t>
            </a:r>
            <a:r>
              <a:rPr kumimoji="0" lang="tr-TR" sz="2400"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22" action="ppaction://hlinksldjump"/>
              </a:rPr>
              <a:t>OGRETMENLIGI </a:t>
            </a:r>
            <a:r>
              <a:rPr kumimoji="0" lang="tr-TR" sz="2400" b="0" i="0" u="none" strike="noStrike" kern="1200" cap="none" spc="0" normalizeH="0" baseline="0" noProof="0" dirty="0" smtClean="0">
                <a:ln>
                  <a:noFill/>
                </a:ln>
                <a:solidFill>
                  <a:prstClr val="white"/>
                </a:solidFill>
                <a:effectLst/>
                <a:uLnTx/>
                <a:uFillTx/>
                <a:latin typeface="Bullpen 3D" pitchFamily="2" charset="-94"/>
                <a:ea typeface="+mn-ea"/>
                <a:cs typeface="+mn-cs"/>
              </a:rPr>
              <a:t>– </a:t>
            </a:r>
            <a:r>
              <a:rPr lang="tr-TR" sz="2000" dirty="0" smtClean="0">
                <a:solidFill>
                  <a:srgbClr val="FFFF00"/>
                </a:solidFill>
                <a:latin typeface="Bullpen 3D" pitchFamily="2" charset="-94"/>
              </a:rPr>
              <a:t>ODYOLOJI </a:t>
            </a:r>
            <a:r>
              <a:rPr lang="tr-TR" sz="2000" dirty="0" smtClean="0">
                <a:solidFill>
                  <a:srgbClr val="FFFF00"/>
                </a:solidFill>
                <a:latin typeface="Bullpen 3D" pitchFamily="2" charset="-94"/>
                <a:hlinkClick r:id="rId23" action="ppaction://hlinksldjump"/>
              </a:rPr>
              <a:t>YGS-</a:t>
            </a:r>
            <a:r>
              <a:rPr lang="tr-TR" sz="2000" dirty="0" smtClean="0">
                <a:solidFill>
                  <a:srgbClr val="FFFF00"/>
                </a:solidFill>
                <a:latin typeface="Bullpen 3D" pitchFamily="2" charset="-94"/>
              </a:rPr>
              <a:t>2 VE </a:t>
            </a:r>
            <a:r>
              <a:rPr lang="tr-TR" sz="2000" dirty="0" smtClean="0">
                <a:solidFill>
                  <a:srgbClr val="FFFF00"/>
                </a:solidFill>
                <a:latin typeface="Bullpen 3D" pitchFamily="2" charset="-94"/>
                <a:hlinkClick r:id="rId24" action="ppaction://hlinksldjump"/>
              </a:rPr>
              <a:t>MF-3</a:t>
            </a:r>
            <a:endParaRPr lang="tr-TR" sz="2000" dirty="0">
              <a:solidFill>
                <a:srgbClr val="FFFF00"/>
              </a:solidFill>
              <a:latin typeface="Bullpen 3D" pitchFamily="2" charset="-9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Bullpen 3D" pitchFamily="2" charset="-94"/>
              <a:ea typeface="+mn-ea"/>
              <a:cs typeface="+mn-cs"/>
            </a:endParaRPr>
          </a:p>
        </p:txBody>
      </p:sp>
      <p:pic>
        <p:nvPicPr>
          <p:cNvPr id="9" name="Resim 8">
            <a:hlinkClick r:id="rId2" action="ppaction://hlinksldjump"/>
          </p:cNvPr>
          <p:cNvPicPr>
            <a:picLocks noChangeAspect="1"/>
          </p:cNvPicPr>
          <p:nvPr/>
        </p:nvPicPr>
        <p:blipFill>
          <a:blip r:embed="rId25">
            <a:extLst>
              <a:ext uri="{BEBA8EAE-BF5A-486C-A8C5-ECC9F3942E4B}">
                <a14:imgProps xmlns:a14="http://schemas.microsoft.com/office/drawing/2010/main">
                  <a14:imgLayer r:embed="rId26">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42883" y="4953000"/>
            <a:ext cx="2540000" cy="2540000"/>
          </a:xfrm>
          <a:prstGeom prst="rect">
            <a:avLst/>
          </a:prstGeom>
        </p:spPr>
      </p:pic>
    </p:spTree>
    <p:extLst>
      <p:ext uri="{BB962C8B-B14F-4D97-AF65-F5344CB8AC3E}">
        <p14:creationId xmlns:p14="http://schemas.microsoft.com/office/powerpoint/2010/main" val="29736063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SOSYAL HIZMETLER</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5336" y="3541448"/>
            <a:ext cx="872355" cy="646331"/>
          </a:xfrm>
          <a:prstGeom prst="rect">
            <a:avLst/>
          </a:prstGeom>
        </p:spPr>
        <p:txBody>
          <a:bodyPr wrap="none">
            <a:spAutoFit/>
          </a:bodyPr>
          <a:lstStyle/>
          <a:p>
            <a:r>
              <a:rPr lang="tr-TR" sz="3600" b="1" dirty="0" smtClean="0">
                <a:latin typeface="Top Secret" panose="02000800000000000000" pitchFamily="2" charset="0"/>
              </a:rPr>
              <a:t>561</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YGS-5</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YGS-5</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KOCAELİ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399,136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125.000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BİTLİS EREN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a:t>
            </a:r>
            <a:r>
              <a:rPr lang="tr-TR" sz="1600" b="1" dirty="0" smtClean="0">
                <a:latin typeface="Arial Black" panose="020B0A04020102020204" pitchFamily="34" charset="0"/>
              </a:rPr>
              <a:t>374,512</a:t>
            </a:r>
          </a:p>
          <a:p>
            <a:pPr algn="ctr"/>
            <a:r>
              <a:rPr lang="tr-TR" sz="1600" b="1" dirty="0" smtClean="0">
                <a:latin typeface="Arial Black" panose="020B0A04020102020204" pitchFamily="34" charset="0"/>
              </a:rPr>
              <a:t>BAŞARI SIRASI: 195.000</a:t>
            </a:r>
          </a:p>
        </p:txBody>
      </p:sp>
      <p:sp>
        <p:nvSpPr>
          <p:cNvPr id="18" name="Dikdörtgen 17"/>
          <p:cNvSpPr/>
          <p:nvPr/>
        </p:nvSpPr>
        <p:spPr>
          <a:xfrm>
            <a:off x="2102017" y="4672700"/>
            <a:ext cx="998991" cy="646331"/>
          </a:xfrm>
          <a:prstGeom prst="rect">
            <a:avLst/>
          </a:prstGeom>
        </p:spPr>
        <p:txBody>
          <a:bodyPr wrap="none">
            <a:spAutoFit/>
          </a:bodyPr>
          <a:lstStyle/>
          <a:p>
            <a:r>
              <a:rPr lang="tr-TR" sz="3600" b="1" dirty="0" smtClean="0">
                <a:latin typeface="Top Secret" panose="02000800000000000000" pitchFamily="2" charset="0"/>
              </a:rPr>
              <a:t>689</a:t>
            </a:r>
            <a:endParaRPr lang="tr-TR" sz="4800" b="1" dirty="0">
              <a:latin typeface="Top Secret" panose="02000800000000000000" pitchFamily="2" charset="0"/>
            </a:endParaRPr>
          </a:p>
        </p:txBody>
      </p:sp>
      <p:sp>
        <p:nvSpPr>
          <p:cNvPr id="19" name="Dikdörtgen 18"/>
          <p:cNvSpPr/>
          <p:nvPr/>
        </p:nvSpPr>
        <p:spPr>
          <a:xfrm>
            <a:off x="2234404" y="5803952"/>
            <a:ext cx="955711" cy="646331"/>
          </a:xfrm>
          <a:prstGeom prst="rect">
            <a:avLst/>
          </a:prstGeom>
        </p:spPr>
        <p:txBody>
          <a:bodyPr wrap="none">
            <a:spAutoFit/>
          </a:bodyPr>
          <a:lstStyle/>
          <a:p>
            <a:r>
              <a:rPr lang="tr-TR" sz="3600" b="1" dirty="0" smtClean="0">
                <a:latin typeface="Top Secret" panose="02000800000000000000" pitchFamily="2" charset="0"/>
              </a:rPr>
              <a:t>554</a:t>
            </a:r>
            <a:endParaRPr lang="tr-TR" sz="4800" b="1" dirty="0">
              <a:latin typeface="Top Secret" panose="02000800000000000000" pitchFamily="2" charset="0"/>
            </a:endParaRPr>
          </a:p>
        </p:txBody>
      </p:sp>
      <p:sp>
        <p:nvSpPr>
          <p:cNvPr id="3" name="Metin kutusu 2"/>
          <p:cNvSpPr txBox="1"/>
          <p:nvPr/>
        </p:nvSpPr>
        <p:spPr>
          <a:xfrm>
            <a:off x="3530029" y="2296043"/>
            <a:ext cx="6641433" cy="747897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Ekonomik, sosyal ve kültürel yönden sıkıntı içinde bulunan kişi, grup ve topluluklara sorunlarını tanıyıp çözümlemelerinde sahip oldukları olanakları kullanma ve çevredeki olanakları araştırma ve yararlanma konusunda yardımcı olan kişidir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Kişisel ve toplumsal sorunlara derin ilgi duyan</a:t>
            </a:r>
            <a:r>
              <a:rPr lang="tr-TR" b="1" dirty="0" smtClean="0">
                <a:solidFill>
                  <a:schemeClr val="bg1"/>
                </a:solidFill>
              </a:rPr>
              <a:t>,  </a:t>
            </a:r>
            <a:r>
              <a:rPr lang="tr-TR" b="1" dirty="0">
                <a:solidFill>
                  <a:schemeClr val="bg1"/>
                </a:solidFill>
              </a:rPr>
              <a:t>Konuşma ve ikna kabiliyeti </a:t>
            </a:r>
            <a:r>
              <a:rPr lang="tr-TR" b="1" dirty="0" smtClean="0">
                <a:solidFill>
                  <a:schemeClr val="bg1"/>
                </a:solidFill>
              </a:rPr>
              <a:t>olan, Başkalarının </a:t>
            </a:r>
            <a:r>
              <a:rPr lang="tr-TR" b="1" dirty="0">
                <a:solidFill>
                  <a:schemeClr val="bg1"/>
                </a:solidFill>
              </a:rPr>
              <a:t>duygularını anlayabilen</a:t>
            </a:r>
            <a:r>
              <a:rPr lang="tr-TR" b="1" dirty="0" smtClean="0">
                <a:solidFill>
                  <a:schemeClr val="bg1"/>
                </a:solidFill>
              </a:rPr>
              <a:t>,  </a:t>
            </a:r>
            <a:r>
              <a:rPr lang="tr-TR" b="1" dirty="0">
                <a:solidFill>
                  <a:schemeClr val="bg1"/>
                </a:solidFill>
              </a:rPr>
              <a:t>İnsanların refahına ilgi </a:t>
            </a:r>
            <a:r>
              <a:rPr lang="tr-TR" b="1" dirty="0" smtClean="0">
                <a:solidFill>
                  <a:schemeClr val="bg1"/>
                </a:solidFill>
              </a:rPr>
              <a:t>duyan, Liderlik </a:t>
            </a:r>
            <a:r>
              <a:rPr lang="tr-TR" b="1" dirty="0">
                <a:solidFill>
                  <a:schemeClr val="bg1"/>
                </a:solidFill>
              </a:rPr>
              <a:t>özelliklerine </a:t>
            </a:r>
            <a:r>
              <a:rPr lang="tr-TR" b="1" dirty="0" smtClean="0">
                <a:solidFill>
                  <a:schemeClr val="bg1"/>
                </a:solidFill>
              </a:rPr>
              <a:t>sahip kimseler </a:t>
            </a:r>
            <a:r>
              <a:rPr lang="tr-TR" b="1" dirty="0">
                <a:solidFill>
                  <a:schemeClr val="bg1"/>
                </a:solidFill>
              </a:rPr>
              <a:t>olmaları gerekir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Çocuk Esirgeme Kurumu ve Sosyal Hizmetler Kurumu Genel </a:t>
            </a:r>
            <a:r>
              <a:rPr lang="tr-TR" b="1" dirty="0" smtClean="0">
                <a:solidFill>
                  <a:schemeClr val="bg1"/>
                </a:solidFill>
              </a:rPr>
              <a:t>Müdürlüğünde; Sosyal </a:t>
            </a:r>
            <a:r>
              <a:rPr lang="tr-TR" b="1" dirty="0">
                <a:solidFill>
                  <a:schemeClr val="bg1"/>
                </a:solidFill>
              </a:rPr>
              <a:t>hizmetler konusunda plan, program, uygulama ve değerlendirme </a:t>
            </a:r>
            <a:r>
              <a:rPr lang="tr-TR" b="1" dirty="0" smtClean="0">
                <a:solidFill>
                  <a:schemeClr val="bg1"/>
                </a:solidFill>
              </a:rPr>
              <a:t>çalışması, Açılmış </a:t>
            </a:r>
            <a:r>
              <a:rPr lang="tr-TR" b="1" dirty="0">
                <a:solidFill>
                  <a:schemeClr val="bg1"/>
                </a:solidFill>
              </a:rPr>
              <a:t>olan resmi ve özel kreş-gündüz bakımevi, çocuk bakım yurtları ve yetiştirme yurtları ile ilgili plan, program hazırlar, denetimini yaparlar.</a:t>
            </a:r>
          </a:p>
          <a:p>
            <a:r>
              <a:rPr lang="tr-TR" b="1" dirty="0">
                <a:solidFill>
                  <a:schemeClr val="bg1"/>
                </a:solidFill>
              </a:rPr>
              <a:t>Çocuk bakım yurtlarında, Kreş ve gündüz bakımevlerinde, Yetiştirme yurtlarında, Rehberlik araştırma merkezlerinde, Hastanelerde, Rehabilitasyon merkezlerinde, Ruh sağlığı kurumlarında, Huzur ve dinlenme yurtlarında, Cezaevleri ve çocuk ıslahevlerinde, Emniyet çocuk bürolarında görev yaparlar.</a:t>
            </a:r>
          </a:p>
          <a:p>
            <a:r>
              <a:rPr lang="tr-TR" b="1" dirty="0">
                <a:solidFill>
                  <a:schemeClr val="bg1"/>
                </a:solidFill>
              </a:rPr>
              <a:t>Ayrıca mezunların özel kreş ve gündüz bakımevi, yaşlılar evi (huzur evi) açma hakları da vardır.</a:t>
            </a:r>
          </a:p>
        </p:txBody>
      </p:sp>
      <p:sp>
        <p:nvSpPr>
          <p:cNvPr id="22" name="Dikdörtgen 21"/>
          <p:cNvSpPr/>
          <p:nvPr/>
        </p:nvSpPr>
        <p:spPr>
          <a:xfrm>
            <a:off x="1916836" y="10438485"/>
            <a:ext cx="1510350"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62.250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886923" y="7996165"/>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sp>
        <p:nvSpPr>
          <p:cNvPr id="16" name="Dikdörtgen 15"/>
          <p:cNvSpPr/>
          <p:nvPr/>
        </p:nvSpPr>
        <p:spPr>
          <a:xfrm>
            <a:off x="1957712" y="9204883"/>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4538458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SOSYAL HIZMETLER</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89136" y="3541448"/>
            <a:ext cx="1271502" cy="646331"/>
          </a:xfrm>
          <a:prstGeom prst="rect">
            <a:avLst/>
          </a:prstGeom>
        </p:spPr>
        <p:txBody>
          <a:bodyPr wrap="none">
            <a:spAutoFit/>
          </a:bodyPr>
          <a:lstStyle/>
          <a:p>
            <a:r>
              <a:rPr lang="tr-TR" sz="3600" b="1" dirty="0" smtClean="0">
                <a:latin typeface="Top Secret" panose="02000800000000000000" pitchFamily="2" charset="0"/>
              </a:rPr>
              <a:t>1.984</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ANKARA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404,337</a:t>
            </a:r>
          </a:p>
          <a:p>
            <a:pPr algn="ctr"/>
            <a:r>
              <a:rPr lang="tr-TR" sz="1600" b="1" dirty="0" smtClean="0">
                <a:latin typeface="Arial Black" panose="020B0A04020102020204" pitchFamily="34" charset="0"/>
              </a:rPr>
              <a:t>BAŞARI SIRASI: 49.600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BİNGÖL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a:t>
            </a:r>
            <a:r>
              <a:rPr lang="tr-TR" sz="1600" b="1" dirty="0" smtClean="0">
                <a:latin typeface="Arial Black" panose="020B0A04020102020204" pitchFamily="34" charset="0"/>
              </a:rPr>
              <a:t>361,547</a:t>
            </a:r>
          </a:p>
          <a:p>
            <a:pPr algn="ctr"/>
            <a:r>
              <a:rPr lang="tr-TR" sz="1600" b="1" dirty="0" smtClean="0">
                <a:latin typeface="Arial Black" panose="020B0A04020102020204" pitchFamily="34" charset="0"/>
              </a:rPr>
              <a:t>BAŞARI SIRASI: 117.000</a:t>
            </a:r>
          </a:p>
        </p:txBody>
      </p:sp>
      <p:sp>
        <p:nvSpPr>
          <p:cNvPr id="18" name="Dikdörtgen 17"/>
          <p:cNvSpPr/>
          <p:nvPr/>
        </p:nvSpPr>
        <p:spPr>
          <a:xfrm>
            <a:off x="2000417" y="4672700"/>
            <a:ext cx="1359668" cy="646331"/>
          </a:xfrm>
          <a:prstGeom prst="rect">
            <a:avLst/>
          </a:prstGeom>
        </p:spPr>
        <p:txBody>
          <a:bodyPr wrap="none">
            <a:spAutoFit/>
          </a:bodyPr>
          <a:lstStyle/>
          <a:p>
            <a:r>
              <a:rPr lang="tr-TR" sz="3600" b="1" dirty="0" smtClean="0">
                <a:latin typeface="Top Secret" panose="02000800000000000000" pitchFamily="2" charset="0"/>
              </a:rPr>
              <a:t>2.296</a:t>
            </a:r>
            <a:endParaRPr lang="tr-TR" sz="4800" b="1" dirty="0">
              <a:latin typeface="Top Secret" panose="02000800000000000000" pitchFamily="2" charset="0"/>
            </a:endParaRPr>
          </a:p>
        </p:txBody>
      </p:sp>
      <p:sp>
        <p:nvSpPr>
          <p:cNvPr id="19" name="Dikdörtgen 18"/>
          <p:cNvSpPr/>
          <p:nvPr/>
        </p:nvSpPr>
        <p:spPr>
          <a:xfrm>
            <a:off x="2107404" y="5803952"/>
            <a:ext cx="1237839" cy="646331"/>
          </a:xfrm>
          <a:prstGeom prst="rect">
            <a:avLst/>
          </a:prstGeom>
        </p:spPr>
        <p:txBody>
          <a:bodyPr wrap="none">
            <a:spAutoFit/>
          </a:bodyPr>
          <a:lstStyle/>
          <a:p>
            <a:r>
              <a:rPr lang="tr-TR" sz="3600" b="1" dirty="0" smtClean="0">
                <a:latin typeface="Top Secret" panose="02000800000000000000" pitchFamily="2" charset="0"/>
              </a:rPr>
              <a:t>3.213</a:t>
            </a:r>
            <a:endParaRPr lang="tr-TR" sz="4800" b="1" dirty="0">
              <a:latin typeface="Top Secret" panose="02000800000000000000" pitchFamily="2" charset="0"/>
            </a:endParaRPr>
          </a:p>
        </p:txBody>
      </p:sp>
      <p:sp>
        <p:nvSpPr>
          <p:cNvPr id="3" name="Metin kutusu 2"/>
          <p:cNvSpPr txBox="1"/>
          <p:nvPr/>
        </p:nvSpPr>
        <p:spPr>
          <a:xfrm>
            <a:off x="3530029" y="2296043"/>
            <a:ext cx="6641433" cy="747897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Ekonomik, sosyal ve kültürel yönden sıkıntı içinde bulunan kişi, grup ve topluluklara sorunlarını tanıyıp çözümlemelerinde sahip oldukları olanakları kullanma ve çevredeki olanakları araştırma ve yararlanma konusunda yardımcı olan kişidir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Kişisel ve toplumsal sorunlara derin ilgi duyan</a:t>
            </a:r>
            <a:r>
              <a:rPr lang="tr-TR" b="1" dirty="0" smtClean="0">
                <a:solidFill>
                  <a:schemeClr val="bg1"/>
                </a:solidFill>
              </a:rPr>
              <a:t>,  </a:t>
            </a:r>
            <a:r>
              <a:rPr lang="tr-TR" b="1" dirty="0">
                <a:solidFill>
                  <a:schemeClr val="bg1"/>
                </a:solidFill>
              </a:rPr>
              <a:t>Konuşma ve ikna kabiliyeti </a:t>
            </a:r>
            <a:r>
              <a:rPr lang="tr-TR" b="1" dirty="0" smtClean="0">
                <a:solidFill>
                  <a:schemeClr val="bg1"/>
                </a:solidFill>
              </a:rPr>
              <a:t>olan, Başkalarının </a:t>
            </a:r>
            <a:r>
              <a:rPr lang="tr-TR" b="1" dirty="0">
                <a:solidFill>
                  <a:schemeClr val="bg1"/>
                </a:solidFill>
              </a:rPr>
              <a:t>duygularını anlayabilen</a:t>
            </a:r>
            <a:r>
              <a:rPr lang="tr-TR" b="1" dirty="0" smtClean="0">
                <a:solidFill>
                  <a:schemeClr val="bg1"/>
                </a:solidFill>
              </a:rPr>
              <a:t>,  </a:t>
            </a:r>
            <a:r>
              <a:rPr lang="tr-TR" b="1" dirty="0">
                <a:solidFill>
                  <a:schemeClr val="bg1"/>
                </a:solidFill>
              </a:rPr>
              <a:t>İnsanların refahına ilgi </a:t>
            </a:r>
            <a:r>
              <a:rPr lang="tr-TR" b="1" dirty="0" smtClean="0">
                <a:solidFill>
                  <a:schemeClr val="bg1"/>
                </a:solidFill>
              </a:rPr>
              <a:t>duyan, Liderlik </a:t>
            </a:r>
            <a:r>
              <a:rPr lang="tr-TR" b="1" dirty="0">
                <a:solidFill>
                  <a:schemeClr val="bg1"/>
                </a:solidFill>
              </a:rPr>
              <a:t>özelliklerine </a:t>
            </a:r>
            <a:r>
              <a:rPr lang="tr-TR" b="1" dirty="0" smtClean="0">
                <a:solidFill>
                  <a:schemeClr val="bg1"/>
                </a:solidFill>
              </a:rPr>
              <a:t>sahip kimseler </a:t>
            </a:r>
            <a:r>
              <a:rPr lang="tr-TR" b="1" dirty="0">
                <a:solidFill>
                  <a:schemeClr val="bg1"/>
                </a:solidFill>
              </a:rPr>
              <a:t>olmaları gerekir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Çocuk Esirgeme Kurumu ve Sosyal Hizmetler Kurumu Genel </a:t>
            </a:r>
            <a:r>
              <a:rPr lang="tr-TR" b="1" dirty="0" smtClean="0">
                <a:solidFill>
                  <a:schemeClr val="bg1"/>
                </a:solidFill>
              </a:rPr>
              <a:t>Müdürlüğünde; Sosyal </a:t>
            </a:r>
            <a:r>
              <a:rPr lang="tr-TR" b="1" dirty="0">
                <a:solidFill>
                  <a:schemeClr val="bg1"/>
                </a:solidFill>
              </a:rPr>
              <a:t>hizmetler konusunda plan, program, uygulama ve değerlendirme </a:t>
            </a:r>
            <a:r>
              <a:rPr lang="tr-TR" b="1" dirty="0" smtClean="0">
                <a:solidFill>
                  <a:schemeClr val="bg1"/>
                </a:solidFill>
              </a:rPr>
              <a:t>çalışması, Açılmış </a:t>
            </a:r>
            <a:r>
              <a:rPr lang="tr-TR" b="1" dirty="0">
                <a:solidFill>
                  <a:schemeClr val="bg1"/>
                </a:solidFill>
              </a:rPr>
              <a:t>olan resmi ve özel kreş-gündüz bakımevi, çocuk bakım yurtları ve yetiştirme yurtları ile ilgili plan, program hazırlar, denetimini yaparlar.</a:t>
            </a:r>
          </a:p>
          <a:p>
            <a:r>
              <a:rPr lang="tr-TR" b="1" dirty="0">
                <a:solidFill>
                  <a:schemeClr val="bg1"/>
                </a:solidFill>
              </a:rPr>
              <a:t>Çocuk bakım yurtlarında, Kreş ve gündüz bakımevlerinde, Yetiştirme yurtlarında, Rehberlik araştırma merkezlerinde, Hastanelerde, Rehabilitasyon merkezlerinde, Ruh sağlığı kurumlarında, Huzur ve dinlenme yurtlarında, Cezaevleri ve çocuk ıslahevlerinde, Emniyet çocuk bürolarında görev yaparlar.</a:t>
            </a:r>
          </a:p>
          <a:p>
            <a:r>
              <a:rPr lang="tr-TR" b="1" dirty="0">
                <a:solidFill>
                  <a:schemeClr val="bg1"/>
                </a:solidFill>
              </a:rPr>
              <a:t>Ayrıca mezunların özel kreş ve gündüz bakımevi, yaşlılar evi (huzur evi) açma hakları da vardır.</a:t>
            </a:r>
          </a:p>
        </p:txBody>
      </p:sp>
      <p:sp>
        <p:nvSpPr>
          <p:cNvPr id="22" name="Dikdörtgen 21"/>
          <p:cNvSpPr/>
          <p:nvPr/>
        </p:nvSpPr>
        <p:spPr>
          <a:xfrm>
            <a:off x="1916836" y="10438485"/>
            <a:ext cx="1510350"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62.250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886923" y="7996165"/>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sp>
        <p:nvSpPr>
          <p:cNvPr id="16" name="Dikdörtgen 15"/>
          <p:cNvSpPr/>
          <p:nvPr/>
        </p:nvSpPr>
        <p:spPr>
          <a:xfrm>
            <a:off x="1957712" y="9204883"/>
            <a:ext cx="1428596" cy="738664"/>
          </a:xfrm>
          <a:prstGeom prst="rect">
            <a:avLst/>
          </a:prstGeom>
        </p:spPr>
        <p:txBody>
          <a:bodyPr wrap="none">
            <a:spAutoFit/>
          </a:bodyPr>
          <a:lstStyle/>
          <a:p>
            <a:pPr algn="ctr"/>
            <a:r>
              <a:rPr lang="tr-TR" sz="1400" b="1" dirty="0" smtClean="0">
                <a:latin typeface="Agent Orange" panose="00000400000000000000" pitchFamily="2" charset="0"/>
                <a:cs typeface="Agent Orange" panose="00000400000000000000" pitchFamily="2" charset="0"/>
              </a:rPr>
              <a:t>PUAN </a:t>
            </a:r>
          </a:p>
          <a:p>
            <a:pPr algn="ctr"/>
            <a:endParaRPr lang="tr-TR" sz="1400" b="1" dirty="0" smtClean="0">
              <a:latin typeface="Agent Orange" panose="00000400000000000000" pitchFamily="2" charset="0"/>
              <a:cs typeface="Agent Orange" panose="00000400000000000000" pitchFamily="2" charset="0"/>
            </a:endParaRPr>
          </a:p>
          <a:p>
            <a:pPr algn="ctr"/>
            <a:r>
              <a:rPr lang="tr-TR" sz="1400" b="1" dirty="0" smtClean="0">
                <a:latin typeface="Agent Orange" panose="00000400000000000000" pitchFamily="2" charset="0"/>
                <a:cs typeface="Agent Orange" panose="00000400000000000000" pitchFamily="2" charset="0"/>
              </a:rPr>
              <a:t>OLUSMADI</a:t>
            </a:r>
            <a:endParaRPr lang="tr-TR" sz="14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594751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1323439"/>
          </a:xfrm>
          <a:prstGeom prst="rect">
            <a:avLst/>
          </a:prstGeom>
          <a:noFill/>
        </p:spPr>
        <p:txBody>
          <a:bodyPr wrap="square" rtlCol="0">
            <a:spAutoFit/>
          </a:bodyPr>
          <a:lstStyle/>
          <a:p>
            <a:pPr algn="ctr"/>
            <a:r>
              <a:rPr lang="tr-TR" sz="4000" dirty="0" smtClean="0">
                <a:solidFill>
                  <a:schemeClr val="bg1"/>
                </a:solidFill>
                <a:latin typeface="Planet Benson 2" panose="02000503000000020004" pitchFamily="2" charset="0"/>
                <a:cs typeface="Agent Orange" panose="00000400000000000000" pitchFamily="2" charset="0"/>
              </a:rPr>
              <a:t>SIYASET BILIMI</a:t>
            </a:r>
          </a:p>
          <a:p>
            <a:pPr algn="ctr"/>
            <a:r>
              <a:rPr lang="tr-TR" sz="4000" dirty="0" smtClean="0">
                <a:solidFill>
                  <a:schemeClr val="bg1"/>
                </a:solidFill>
                <a:latin typeface="Planet Benson 2" panose="02000503000000020004" pitchFamily="2" charset="0"/>
                <a:cs typeface="Agent Orange" panose="00000400000000000000" pitchFamily="2" charset="0"/>
              </a:rPr>
              <a:t>VE KAMU YÖNETIMI</a:t>
            </a:r>
            <a:endParaRPr lang="tr-TR" sz="4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89136" y="3541448"/>
            <a:ext cx="1234633" cy="646331"/>
          </a:xfrm>
          <a:prstGeom prst="rect">
            <a:avLst/>
          </a:prstGeom>
        </p:spPr>
        <p:txBody>
          <a:bodyPr wrap="none">
            <a:spAutoFit/>
          </a:bodyPr>
          <a:lstStyle/>
          <a:p>
            <a:r>
              <a:rPr lang="tr-TR" sz="3600" b="1" dirty="0" smtClean="0">
                <a:latin typeface="Top Secret" panose="02000800000000000000" pitchFamily="2" charset="0"/>
              </a:rPr>
              <a:t>5.145</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ORTADOĞU TEKNİK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441,150</a:t>
            </a:r>
          </a:p>
          <a:p>
            <a:pPr algn="ctr"/>
            <a:r>
              <a:rPr lang="tr-TR" sz="1600" b="1" dirty="0" smtClean="0">
                <a:latin typeface="Arial Black" panose="020B0A04020102020204" pitchFamily="34" charset="0"/>
              </a:rPr>
              <a:t>BAŞARI SIRASI: 16.500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257,710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467.000</a:t>
            </a:r>
          </a:p>
        </p:txBody>
      </p:sp>
      <p:sp>
        <p:nvSpPr>
          <p:cNvPr id="18" name="Dikdörtgen 17"/>
          <p:cNvSpPr/>
          <p:nvPr/>
        </p:nvSpPr>
        <p:spPr>
          <a:xfrm>
            <a:off x="2000417" y="4672700"/>
            <a:ext cx="1253869" cy="646331"/>
          </a:xfrm>
          <a:prstGeom prst="rect">
            <a:avLst/>
          </a:prstGeom>
        </p:spPr>
        <p:txBody>
          <a:bodyPr wrap="none">
            <a:spAutoFit/>
          </a:bodyPr>
          <a:lstStyle/>
          <a:p>
            <a:r>
              <a:rPr lang="tr-TR" sz="3600" b="1" dirty="0" smtClean="0">
                <a:latin typeface="Top Secret" panose="02000800000000000000" pitchFamily="2" charset="0"/>
              </a:rPr>
              <a:t>6.132</a:t>
            </a:r>
            <a:endParaRPr lang="tr-TR" sz="4800" b="1" dirty="0">
              <a:latin typeface="Top Secret" panose="02000800000000000000" pitchFamily="2" charset="0"/>
            </a:endParaRPr>
          </a:p>
        </p:txBody>
      </p:sp>
      <p:sp>
        <p:nvSpPr>
          <p:cNvPr id="19" name="Dikdörtgen 18"/>
          <p:cNvSpPr/>
          <p:nvPr/>
        </p:nvSpPr>
        <p:spPr>
          <a:xfrm>
            <a:off x="2031204" y="5803952"/>
            <a:ext cx="1335622" cy="646331"/>
          </a:xfrm>
          <a:prstGeom prst="rect">
            <a:avLst/>
          </a:prstGeom>
        </p:spPr>
        <p:txBody>
          <a:bodyPr wrap="none">
            <a:spAutoFit/>
          </a:bodyPr>
          <a:lstStyle/>
          <a:p>
            <a:r>
              <a:rPr lang="tr-TR" sz="3600" b="1" dirty="0" smtClean="0">
                <a:latin typeface="Top Secret" panose="02000800000000000000" pitchFamily="2" charset="0"/>
              </a:rPr>
              <a:t>7.075</a:t>
            </a:r>
            <a:endParaRPr lang="tr-TR" sz="4800" b="1" dirty="0">
              <a:latin typeface="Top Secret" panose="02000800000000000000" pitchFamily="2" charset="0"/>
            </a:endParaRPr>
          </a:p>
        </p:txBody>
      </p:sp>
      <p:sp>
        <p:nvSpPr>
          <p:cNvPr id="3" name="Metin kutusu 2"/>
          <p:cNvSpPr txBox="1"/>
          <p:nvPr/>
        </p:nvSpPr>
        <p:spPr>
          <a:xfrm>
            <a:off x="3530029" y="2508510"/>
            <a:ext cx="6641433" cy="6924973"/>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Siyaset Bilimi ve Kamu Yönetimi Programı; yerel ve uluslararası düzeylerde gerçekleşen siyasal, sosyal ve ekonomik değişimleri anlayarak herhangi bir kamu alanında profesyonel olmak için gerekecek bilgi ve becerileri kazanmış uzmanlar yetiştirmeyi amaçlar. Sistematik biçimde politikada değişen olayları inceleyen siyaset biliminin alt dallarından biri olan Siyaset Bilimi ve Kamu Yönetimi iktisadi ve idari bilimlerle ve diğer sosyal bilimlerle etkileşim içindedir.</a:t>
            </a:r>
            <a:endParaRPr lang="tr-TR" sz="2400" b="1" u="sng" dirty="0" smtClean="0">
              <a:solidFill>
                <a:srgbClr val="FF0000"/>
              </a:solidFill>
              <a:latin typeface="Arial Black" panose="020B0A04020102020204" pitchFamily="34" charset="0"/>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Siyaset Bilimi ve Kamu Yönetimi Programında okumak isteyenlerin; sosyal bilimlere ilgi duyan, okumayı, araştırmayı seven, toplumsal olayları ve ilişkileri yakından takip eden ve bunlar üzerinde analizler yapan, ikna gücüne ve insan davranışlarının nedenlerini algılama yeteneklerine sahip olması beklenir.</a:t>
            </a:r>
            <a:br>
              <a:rPr lang="tr-TR" b="1" dirty="0">
                <a:solidFill>
                  <a:schemeClr val="bg1"/>
                </a:solidFill>
              </a:rPr>
            </a:br>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Mezunlar kamu ve özel sektörde, Devlet Planlama Teşkilatı, Maliye Bakanlığı, yerel yönetimlerin değişik birimleri, Hazine Müsteşarlığı, Dış Ticaret Müsteşarlığı, finans kurumları, bankalar, medya gibi kamusal ve özel kurumlarda orta ve üst düzey yöneticisi olarak çalışabilirler.</a:t>
            </a:r>
          </a:p>
        </p:txBody>
      </p:sp>
      <p:sp>
        <p:nvSpPr>
          <p:cNvPr id="22" name="Dikdörtgen 21"/>
          <p:cNvSpPr/>
          <p:nvPr/>
        </p:nvSpPr>
        <p:spPr>
          <a:xfrm>
            <a:off x="1965729" y="10438485"/>
            <a:ext cx="1412567"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79.938</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08243" y="8242386"/>
            <a:ext cx="1438215"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82.987</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1930462" y="9433483"/>
            <a:ext cx="1483098"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84.143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8116197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25906"/>
            <a:ext cx="6045200" cy="1323439"/>
          </a:xfrm>
          <a:prstGeom prst="rect">
            <a:avLst/>
          </a:prstGeom>
          <a:noFill/>
        </p:spPr>
        <p:txBody>
          <a:bodyPr wrap="square" rtlCol="0">
            <a:spAutoFit/>
          </a:bodyPr>
          <a:lstStyle/>
          <a:p>
            <a:pPr algn="ctr"/>
            <a:r>
              <a:rPr lang="tr-TR" sz="4000" dirty="0" smtClean="0">
                <a:solidFill>
                  <a:schemeClr val="bg1"/>
                </a:solidFill>
                <a:latin typeface="Planet Benson 2" panose="02000503000000020004" pitchFamily="2" charset="0"/>
                <a:cs typeface="Agent Orange" panose="00000400000000000000" pitchFamily="2" charset="0"/>
              </a:rPr>
              <a:t>SOSYAL BIGILER ÖGRETMENLIGI</a:t>
            </a:r>
            <a:endParaRPr lang="tr-TR" sz="4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48"/>
            <a:ext cx="1268296" cy="646331"/>
          </a:xfrm>
          <a:prstGeom prst="rect">
            <a:avLst/>
          </a:prstGeom>
        </p:spPr>
        <p:txBody>
          <a:bodyPr wrap="none">
            <a:spAutoFit/>
          </a:bodyPr>
          <a:lstStyle/>
          <a:p>
            <a:r>
              <a:rPr lang="tr-TR" sz="3600" b="1" dirty="0" smtClean="0">
                <a:latin typeface="Top Secret" panose="02000800000000000000" pitchFamily="2" charset="0"/>
              </a:rPr>
              <a:t>4.102</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390,776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27.200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347,680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73.900</a:t>
            </a:r>
          </a:p>
        </p:txBody>
      </p:sp>
      <p:sp>
        <p:nvSpPr>
          <p:cNvPr id="18" name="Dikdörtgen 17"/>
          <p:cNvSpPr/>
          <p:nvPr/>
        </p:nvSpPr>
        <p:spPr>
          <a:xfrm>
            <a:off x="2000417" y="4672700"/>
            <a:ext cx="1327608" cy="646331"/>
          </a:xfrm>
          <a:prstGeom prst="rect">
            <a:avLst/>
          </a:prstGeom>
        </p:spPr>
        <p:txBody>
          <a:bodyPr wrap="none">
            <a:spAutoFit/>
          </a:bodyPr>
          <a:lstStyle/>
          <a:p>
            <a:r>
              <a:rPr lang="tr-TR" sz="3600" b="1" dirty="0" smtClean="0">
                <a:latin typeface="Top Secret" panose="02000800000000000000" pitchFamily="2" charset="0"/>
              </a:rPr>
              <a:t>3.852</a:t>
            </a:r>
            <a:endParaRPr lang="tr-TR" sz="4800" b="1" dirty="0">
              <a:latin typeface="Top Secret" panose="02000800000000000000" pitchFamily="2" charset="0"/>
            </a:endParaRPr>
          </a:p>
        </p:txBody>
      </p:sp>
      <p:sp>
        <p:nvSpPr>
          <p:cNvPr id="19" name="Dikdörtgen 18"/>
          <p:cNvSpPr/>
          <p:nvPr/>
        </p:nvSpPr>
        <p:spPr>
          <a:xfrm>
            <a:off x="2031204" y="5803952"/>
            <a:ext cx="1314784" cy="646331"/>
          </a:xfrm>
          <a:prstGeom prst="rect">
            <a:avLst/>
          </a:prstGeom>
        </p:spPr>
        <p:txBody>
          <a:bodyPr wrap="none">
            <a:spAutoFit/>
          </a:bodyPr>
          <a:lstStyle/>
          <a:p>
            <a:r>
              <a:rPr lang="tr-TR" sz="3600" b="1" dirty="0" smtClean="0">
                <a:latin typeface="Top Secret" panose="02000800000000000000" pitchFamily="2" charset="0"/>
              </a:rPr>
              <a:t>3.777</a:t>
            </a:r>
            <a:endParaRPr lang="tr-TR" sz="4800" b="1" dirty="0">
              <a:latin typeface="Top Secret" panose="02000800000000000000" pitchFamily="2" charset="0"/>
            </a:endParaRPr>
          </a:p>
        </p:txBody>
      </p:sp>
      <p:sp>
        <p:nvSpPr>
          <p:cNvPr id="3" name="Metin kutusu 2"/>
          <p:cNvSpPr txBox="1"/>
          <p:nvPr/>
        </p:nvSpPr>
        <p:spPr>
          <a:xfrm>
            <a:off x="3530029" y="2296043"/>
            <a:ext cx="6641433" cy="7201972"/>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Çalıştığı eğitim kurumunda, öğrencilere, sosyal bilgiler (tarih, coğrafya, yurttaşlık bilgisi) ile ilgili eğitim veren kişidir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Sosyal bilgiler öğretmeni olmak isteyenlerin;</a:t>
            </a:r>
          </a:p>
          <a:p>
            <a:r>
              <a:rPr lang="tr-TR" b="1" dirty="0">
                <a:solidFill>
                  <a:schemeClr val="bg1"/>
                </a:solidFill>
              </a:rPr>
              <a:t>• Sözel yeteneği gelişmiş,</a:t>
            </a:r>
          </a:p>
          <a:p>
            <a:r>
              <a:rPr lang="tr-TR" b="1" dirty="0">
                <a:solidFill>
                  <a:schemeClr val="bg1"/>
                </a:solidFill>
              </a:rPr>
              <a:t>• Okumaktan ve araştırma yapmaktan hoşlanan,</a:t>
            </a:r>
          </a:p>
          <a:p>
            <a:r>
              <a:rPr lang="tr-TR" b="1" dirty="0">
                <a:solidFill>
                  <a:schemeClr val="bg1"/>
                </a:solidFill>
              </a:rPr>
              <a:t>• Hayal gücü zengin, yaratıcı ve genel kültürü olan,</a:t>
            </a:r>
          </a:p>
          <a:p>
            <a:r>
              <a:rPr lang="tr-TR" b="1" dirty="0">
                <a:solidFill>
                  <a:schemeClr val="bg1"/>
                </a:solidFill>
              </a:rPr>
              <a:t>• Güçlü bir hafızaya sahip,</a:t>
            </a:r>
          </a:p>
          <a:p>
            <a:r>
              <a:rPr lang="tr-TR" b="1" dirty="0">
                <a:solidFill>
                  <a:schemeClr val="bg1"/>
                </a:solidFill>
              </a:rPr>
              <a:t>• Sosyal konulara meraklı,</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a:t>
            </a:r>
          </a:p>
          <a:p>
            <a:r>
              <a:rPr lang="tr-TR" b="1" dirty="0">
                <a:solidFill>
                  <a:schemeClr val="bg1"/>
                </a:solidFill>
              </a:rPr>
              <a:t>kimseler olmaları gerekir.</a:t>
            </a:r>
            <a:endParaRPr lang="tr-TR" sz="2400" b="1" u="sng" dirty="0" smtClean="0">
              <a:solidFill>
                <a:srgbClr val="FF0000"/>
              </a:solidFill>
              <a:latin typeface="Arial Black" panose="020B0A04020102020204" pitchFamily="34" charset="0"/>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Sosyal bilgiler öğretmenleri Milli Eğitim Bakanlığına bağlı ilköğretim okullarında ve mesleki eğitim merkezlerinde; sosyal bilgiler alanında öğretmen olarak görev yapmaktadırlar.</a:t>
            </a:r>
          </a:p>
        </p:txBody>
      </p:sp>
      <p:sp>
        <p:nvSpPr>
          <p:cNvPr id="22" name="Dikdörtgen 21"/>
          <p:cNvSpPr/>
          <p:nvPr/>
        </p:nvSpPr>
        <p:spPr>
          <a:xfrm>
            <a:off x="1961722" y="10438485"/>
            <a:ext cx="1420582"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83.145</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856948" y="8242386"/>
            <a:ext cx="1540806"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81.046</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1968134" y="9433483"/>
            <a:ext cx="1407758"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79.194</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445531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03706"/>
            <a:ext cx="6045200" cy="1169551"/>
          </a:xfrm>
          <a:prstGeom prst="rect">
            <a:avLst/>
          </a:prstGeom>
          <a:noFill/>
        </p:spPr>
        <p:txBody>
          <a:bodyPr wrap="square" rtlCol="0">
            <a:spAutoFit/>
          </a:bodyPr>
          <a:lstStyle/>
          <a:p>
            <a:pPr algn="ctr"/>
            <a:r>
              <a:rPr lang="tr-TR" sz="7000" dirty="0" smtClean="0">
                <a:solidFill>
                  <a:schemeClr val="bg1"/>
                </a:solidFill>
                <a:latin typeface="Planet Benson 2" panose="02000503000000020004" pitchFamily="2" charset="0"/>
                <a:cs typeface="Agent Orange" panose="00000400000000000000" pitchFamily="2" charset="0"/>
              </a:rPr>
              <a:t>SOSYOLOJI</a:t>
            </a:r>
            <a:endParaRPr lang="tr-TR" sz="7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48"/>
            <a:ext cx="1274708" cy="646331"/>
          </a:xfrm>
          <a:prstGeom prst="rect">
            <a:avLst/>
          </a:prstGeom>
        </p:spPr>
        <p:txBody>
          <a:bodyPr wrap="none">
            <a:spAutoFit/>
          </a:bodyPr>
          <a:lstStyle/>
          <a:p>
            <a:r>
              <a:rPr lang="tr-TR" sz="3600" b="1" dirty="0" smtClean="0">
                <a:latin typeface="Top Secret" panose="02000800000000000000" pitchFamily="2" charset="0"/>
              </a:rPr>
              <a:t>6.120</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482,604</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2.460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KIRKLARELİ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290,740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321.000</a:t>
            </a:r>
          </a:p>
        </p:txBody>
      </p:sp>
      <p:sp>
        <p:nvSpPr>
          <p:cNvPr id="18" name="Dikdörtgen 17"/>
          <p:cNvSpPr/>
          <p:nvPr/>
        </p:nvSpPr>
        <p:spPr>
          <a:xfrm>
            <a:off x="2000417" y="4672700"/>
            <a:ext cx="1359668" cy="646331"/>
          </a:xfrm>
          <a:prstGeom prst="rect">
            <a:avLst/>
          </a:prstGeom>
        </p:spPr>
        <p:txBody>
          <a:bodyPr wrap="none">
            <a:spAutoFit/>
          </a:bodyPr>
          <a:lstStyle/>
          <a:p>
            <a:r>
              <a:rPr lang="tr-TR" sz="3600" b="1" dirty="0" smtClean="0">
                <a:latin typeface="Top Secret" panose="02000800000000000000" pitchFamily="2" charset="0"/>
              </a:rPr>
              <a:t>6.276</a:t>
            </a:r>
            <a:endParaRPr lang="tr-TR" sz="4800" b="1" dirty="0">
              <a:latin typeface="Top Secret" panose="02000800000000000000" pitchFamily="2" charset="0"/>
            </a:endParaRPr>
          </a:p>
        </p:txBody>
      </p:sp>
      <p:sp>
        <p:nvSpPr>
          <p:cNvPr id="19" name="Dikdörtgen 18"/>
          <p:cNvSpPr/>
          <p:nvPr/>
        </p:nvSpPr>
        <p:spPr>
          <a:xfrm>
            <a:off x="2005804" y="5803952"/>
            <a:ext cx="1369286" cy="646331"/>
          </a:xfrm>
          <a:prstGeom prst="rect">
            <a:avLst/>
          </a:prstGeom>
        </p:spPr>
        <p:txBody>
          <a:bodyPr wrap="none">
            <a:spAutoFit/>
          </a:bodyPr>
          <a:lstStyle/>
          <a:p>
            <a:r>
              <a:rPr lang="tr-TR" sz="3600" b="1" dirty="0" smtClean="0">
                <a:latin typeface="Top Secret" panose="02000800000000000000" pitchFamily="2" charset="0"/>
              </a:rPr>
              <a:t>6.653</a:t>
            </a:r>
            <a:endParaRPr lang="tr-TR" sz="4800" b="1" dirty="0">
              <a:latin typeface="Top Secret" panose="02000800000000000000" pitchFamily="2" charset="0"/>
            </a:endParaRPr>
          </a:p>
        </p:txBody>
      </p:sp>
      <p:sp>
        <p:nvSpPr>
          <p:cNvPr id="3" name="Metin kutusu 2"/>
          <p:cNvSpPr txBox="1"/>
          <p:nvPr/>
        </p:nvSpPr>
        <p:spPr>
          <a:xfrm>
            <a:off x="3530029" y="2296043"/>
            <a:ext cx="6641433" cy="7294305"/>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smtClean="0">
                <a:solidFill>
                  <a:schemeClr val="bg1"/>
                </a:solidFill>
              </a:rPr>
              <a:t>insan </a:t>
            </a:r>
            <a:r>
              <a:rPr lang="tr-TR" b="1" dirty="0">
                <a:solidFill>
                  <a:schemeClr val="bg1"/>
                </a:solidFill>
              </a:rPr>
              <a:t>toplulukları ve toplumsal kurumlar, bunların kökeni, gelişmesi, işlevi ve birbirleriyle ilişkileri, bu ilişkileri belirleyen ilke ve kurallar ile toplumsal sorunlar ve çözüm yolları konularında araştırmalar yapan, araştırma sonucunda edinilen bulguları yorumlayan ve önerilerde bulunan kişidir.</a:t>
            </a:r>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 Sosyolog olmak isteyenlerin;</a:t>
            </a:r>
          </a:p>
          <a:p>
            <a:r>
              <a:rPr lang="tr-TR" b="1" dirty="0">
                <a:solidFill>
                  <a:schemeClr val="bg1"/>
                </a:solidFill>
              </a:rPr>
              <a:t>• Sözel akıl yürütme yeteneğine sahip,</a:t>
            </a:r>
          </a:p>
          <a:p>
            <a:r>
              <a:rPr lang="tr-TR" b="1" dirty="0">
                <a:solidFill>
                  <a:schemeClr val="bg1"/>
                </a:solidFill>
              </a:rPr>
              <a:t>• Toplumsal olaylara meraklı,</a:t>
            </a:r>
          </a:p>
          <a:p>
            <a:r>
              <a:rPr lang="tr-TR" b="1" dirty="0">
                <a:solidFill>
                  <a:schemeClr val="bg1"/>
                </a:solidFill>
              </a:rPr>
              <a:t>• Araştırma ve inceleme yapmaktan hoşlanan,</a:t>
            </a:r>
          </a:p>
          <a:p>
            <a:r>
              <a:rPr lang="tr-TR" b="1" dirty="0">
                <a:solidFill>
                  <a:schemeClr val="bg1"/>
                </a:solidFill>
              </a:rPr>
              <a:t>• Olaylar arasında bağlantılar kurabilen,</a:t>
            </a:r>
          </a:p>
          <a:p>
            <a:r>
              <a:rPr lang="tr-TR" b="1" dirty="0">
                <a:solidFill>
                  <a:schemeClr val="bg1"/>
                </a:solidFill>
              </a:rPr>
              <a:t>• Başkaları ile iyi iletişim kurabilen kimseler olmaları gerekir.</a:t>
            </a:r>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S</a:t>
            </a:r>
            <a:r>
              <a:rPr lang="tr-TR" b="1" dirty="0" smtClean="0">
                <a:solidFill>
                  <a:schemeClr val="bg1"/>
                </a:solidFill>
              </a:rPr>
              <a:t>osyologlar</a:t>
            </a:r>
            <a:r>
              <a:rPr lang="tr-TR" b="1" dirty="0">
                <a:solidFill>
                  <a:schemeClr val="bg1"/>
                </a:solidFill>
              </a:rPr>
              <a:t>, Devlet Planlama Teşkilatı, Bayındırlık ve İskan Bakanlığı, Tarım Bakanlığı, Köy İşleri Bakanlığı, Orman Bakanlığı, Çalışma ve Sosyal Güvenlik Bakanlığı gibi kamu kuruluşları ile özel sektör kurum ve kuruluşlarının ilgili birimlerinde ve yayın kuruluşlarında çalışabilmektedirler. Bu meslekte çalışan bayanların oranı fazladır. Özellikle, sosyolog olarak iş bulma olanakları oldukça sınırlıdır.</a:t>
            </a:r>
          </a:p>
          <a:p>
            <a:r>
              <a:rPr lang="tr-TR" b="1" dirty="0">
                <a:solidFill>
                  <a:schemeClr val="bg1"/>
                </a:solidFill>
              </a:rPr>
              <a:t> </a:t>
            </a:r>
          </a:p>
          <a:p>
            <a:r>
              <a:rPr lang="tr-TR" b="1" dirty="0">
                <a:solidFill>
                  <a:schemeClr val="bg1"/>
                </a:solidFill>
              </a:rPr>
              <a:t>Sosyologlar, eğitimleri süresince edindikleri bilgi, beceri ve iş alışkanlıklarını, herhangi bir işsizlik durumunda halkla ilişkiler ve tanıtım alanlarındaki araştırma çalışmalarına yönlendirebilirler. Ayrıca insan kaynakları faaliyetleri ile de ilgilenirler.</a:t>
            </a:r>
          </a:p>
        </p:txBody>
      </p:sp>
      <p:sp>
        <p:nvSpPr>
          <p:cNvPr id="22" name="Dikdörtgen 21"/>
          <p:cNvSpPr/>
          <p:nvPr/>
        </p:nvSpPr>
        <p:spPr>
          <a:xfrm>
            <a:off x="1952907" y="10438485"/>
            <a:ext cx="1438214"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84.316</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846529" y="8242386"/>
            <a:ext cx="1561646"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81.480</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1980959" y="9433483"/>
            <a:ext cx="1382110"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67.663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4811806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552906"/>
            <a:ext cx="6045200" cy="1323439"/>
          </a:xfrm>
          <a:prstGeom prst="rect">
            <a:avLst/>
          </a:prstGeom>
          <a:noFill/>
        </p:spPr>
        <p:txBody>
          <a:bodyPr wrap="square" rtlCol="0">
            <a:spAutoFit/>
          </a:bodyPr>
          <a:lstStyle/>
          <a:p>
            <a:pPr algn="ctr"/>
            <a:r>
              <a:rPr lang="tr-TR" sz="4000" dirty="0" smtClean="0">
                <a:solidFill>
                  <a:schemeClr val="bg1"/>
                </a:solidFill>
                <a:latin typeface="Planet Benson 2" panose="02000503000000020004" pitchFamily="2" charset="0"/>
                <a:cs typeface="Agent Orange" panose="00000400000000000000" pitchFamily="2" charset="0"/>
              </a:rPr>
              <a:t>ÖZEL EGITIM ÖGRETMENLIGI</a:t>
            </a:r>
            <a:endParaRPr lang="tr-TR" sz="4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48"/>
            <a:ext cx="1247457" cy="646331"/>
          </a:xfrm>
          <a:prstGeom prst="rect">
            <a:avLst/>
          </a:prstGeom>
        </p:spPr>
        <p:txBody>
          <a:bodyPr wrap="none">
            <a:spAutoFit/>
          </a:bodyPr>
          <a:lstStyle/>
          <a:p>
            <a:r>
              <a:rPr lang="tr-TR" sz="3600" b="1" dirty="0" smtClean="0">
                <a:latin typeface="Top Secret" panose="02000800000000000000" pitchFamily="2" charset="0"/>
              </a:rPr>
              <a:t>2.431</a:t>
            </a:r>
            <a:endParaRPr lang="tr-TR" sz="4800" b="1" dirty="0">
              <a:latin typeface="Top Secret" panose="02000800000000000000" pitchFamily="2" charset="0"/>
            </a:endParaRPr>
          </a:p>
        </p:txBody>
      </p:sp>
      <p:sp>
        <p:nvSpPr>
          <p:cNvPr id="10" name="Metin kutusu 9"/>
          <p:cNvSpPr txBox="1"/>
          <p:nvPr/>
        </p:nvSpPr>
        <p:spPr>
          <a:xfrm>
            <a:off x="8408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418,595</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57.700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KIRKLARELİ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398,479</a:t>
            </a:r>
          </a:p>
          <a:p>
            <a:pPr algn="ctr"/>
            <a:r>
              <a:rPr lang="tr-TR" sz="1600" b="1" dirty="0" smtClean="0">
                <a:latin typeface="Arial Black" panose="020B0A04020102020204" pitchFamily="34" charset="0"/>
              </a:rPr>
              <a:t>BAŞARI SIRASI: 94.200</a:t>
            </a:r>
          </a:p>
        </p:txBody>
      </p:sp>
      <p:sp>
        <p:nvSpPr>
          <p:cNvPr id="18" name="Dikdörtgen 17"/>
          <p:cNvSpPr/>
          <p:nvPr/>
        </p:nvSpPr>
        <p:spPr>
          <a:xfrm>
            <a:off x="2000417" y="4672700"/>
            <a:ext cx="1343638" cy="646331"/>
          </a:xfrm>
          <a:prstGeom prst="rect">
            <a:avLst/>
          </a:prstGeom>
        </p:spPr>
        <p:txBody>
          <a:bodyPr wrap="none">
            <a:spAutoFit/>
          </a:bodyPr>
          <a:lstStyle/>
          <a:p>
            <a:r>
              <a:rPr lang="tr-TR" sz="3600" b="1" dirty="0" smtClean="0">
                <a:latin typeface="Top Secret" panose="02000800000000000000" pitchFamily="2" charset="0"/>
              </a:rPr>
              <a:t>2.563</a:t>
            </a:r>
            <a:endParaRPr lang="tr-TR" sz="4800" b="1" dirty="0">
              <a:latin typeface="Top Secret" panose="02000800000000000000" pitchFamily="2" charset="0"/>
            </a:endParaRPr>
          </a:p>
        </p:txBody>
      </p:sp>
      <p:sp>
        <p:nvSpPr>
          <p:cNvPr id="19" name="Dikdörtgen 18"/>
          <p:cNvSpPr/>
          <p:nvPr/>
        </p:nvSpPr>
        <p:spPr>
          <a:xfrm>
            <a:off x="2005804" y="5803952"/>
            <a:ext cx="1369286" cy="646331"/>
          </a:xfrm>
          <a:prstGeom prst="rect">
            <a:avLst/>
          </a:prstGeom>
        </p:spPr>
        <p:txBody>
          <a:bodyPr wrap="none">
            <a:spAutoFit/>
          </a:bodyPr>
          <a:lstStyle/>
          <a:p>
            <a:r>
              <a:rPr lang="tr-TR" sz="3600" b="1" dirty="0" smtClean="0">
                <a:latin typeface="Top Secret" panose="02000800000000000000" pitchFamily="2" charset="0"/>
              </a:rPr>
              <a:t>2.403</a:t>
            </a:r>
            <a:endParaRPr lang="tr-TR" sz="4800" b="1" dirty="0">
              <a:latin typeface="Top Secret" panose="02000800000000000000" pitchFamily="2" charset="0"/>
            </a:endParaRPr>
          </a:p>
        </p:txBody>
      </p:sp>
      <p:sp>
        <p:nvSpPr>
          <p:cNvPr id="3" name="Metin kutusu 2"/>
          <p:cNvSpPr txBox="1"/>
          <p:nvPr/>
        </p:nvSpPr>
        <p:spPr>
          <a:xfrm>
            <a:off x="3530029" y="2296043"/>
            <a:ext cx="6641433" cy="6186309"/>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Özel </a:t>
            </a:r>
            <a:r>
              <a:rPr lang="tr-TR" b="1" dirty="0" smtClean="0">
                <a:solidFill>
                  <a:schemeClr val="bg1"/>
                </a:solidFill>
              </a:rPr>
              <a:t>gereksinimi olan </a:t>
            </a:r>
            <a:r>
              <a:rPr lang="tr-TR" b="1" dirty="0">
                <a:solidFill>
                  <a:schemeClr val="bg1"/>
                </a:solidFill>
              </a:rPr>
              <a:t>bireylerin toplumdaki diğer bireyler gibi bağımsız, üretken ve topluma aktif katılımcı olmalarını sağlamayı hedefleyen öğretmenler yetiştirmektir</a:t>
            </a:r>
            <a:r>
              <a:rPr lang="tr-TR" b="1" dirty="0" smtClean="0">
                <a:solidFill>
                  <a:schemeClr val="bg1"/>
                </a:solidFill>
              </a:rPr>
              <a:t>.</a:t>
            </a: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Çok sabırlı, anlayışlı, sevecen, hoşgörülü olması</a:t>
            </a:r>
          </a:p>
          <a:p>
            <a:r>
              <a:rPr lang="tr-TR" b="1" dirty="0">
                <a:solidFill>
                  <a:schemeClr val="bg1"/>
                </a:solidFill>
              </a:rPr>
              <a:t>İnsanlarla iyi iletişim kurabilmesi</a:t>
            </a:r>
          </a:p>
          <a:p>
            <a:r>
              <a:rPr lang="tr-TR" b="1" dirty="0">
                <a:solidFill>
                  <a:schemeClr val="bg1"/>
                </a:solidFill>
              </a:rPr>
              <a:t>Özel öğrencilerle ilgilenmekten ve onlara yardım etmekten </a:t>
            </a:r>
            <a:r>
              <a:rPr lang="tr-TR" b="1" dirty="0" smtClean="0">
                <a:solidFill>
                  <a:schemeClr val="bg1"/>
                </a:solidFill>
              </a:rPr>
              <a:t>hoşlanması</a:t>
            </a: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Mezunlar, Milli Eğitim Bakanlığı bünyesindeki özel ve devlet ilköğretim ve ortaöğretim özel eğitim okulları, rehabilitasyon merkezleri ile rehberlik ve araştırma merkezlerinde “özel eğitim öğretmeni” olarak istihdam edilmektedir. Ayrıca, SHÇEK’e bağlı özel eğitim rehabilitasyon merkezlerinde de çalışma olanakları bulunmaktadır. Bunların yanı sıra mezunlarımız lisansüstü eğitimlerini tamamlayarak çeşitli üniversitelerde ilgili alanda uzman ve akademisyen olarak çalışabilmektedirler.</a:t>
            </a:r>
          </a:p>
          <a:p>
            <a:endParaRPr lang="tr-TR" b="1" dirty="0">
              <a:solidFill>
                <a:schemeClr val="bg1"/>
              </a:solidFill>
            </a:endParaRPr>
          </a:p>
          <a:p>
            <a:r>
              <a:rPr lang="tr-TR" b="1" dirty="0">
                <a:solidFill>
                  <a:schemeClr val="bg1"/>
                </a:solidFill>
              </a:rPr>
              <a:t>Kazanç devlet sektöründe orta düzeyde, özel sektörde sunulan aktivite ve çalışma koşullarına göre orta düzeyin üstündedir.</a:t>
            </a:r>
          </a:p>
        </p:txBody>
      </p:sp>
      <p:sp>
        <p:nvSpPr>
          <p:cNvPr id="22" name="Dikdörtgen 21"/>
          <p:cNvSpPr/>
          <p:nvPr/>
        </p:nvSpPr>
        <p:spPr>
          <a:xfrm>
            <a:off x="1867949" y="8197623"/>
            <a:ext cx="1608133"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53.200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90577" y="10459600"/>
            <a:ext cx="1362874"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67.676</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1950503" y="9433483"/>
            <a:ext cx="1443024"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58.485</a:t>
            </a:r>
            <a:endParaRPr lang="tr-TR" sz="2200" b="1" dirty="0">
              <a:latin typeface="Agent Orange" panose="00000400000000000000" pitchFamily="2" charset="0"/>
              <a:cs typeface="Agent Orange" panose="00000400000000000000" pitchFamily="2" charset="0"/>
            </a:endParaRPr>
          </a:p>
        </p:txBody>
      </p:sp>
      <p:sp>
        <p:nvSpPr>
          <p:cNvPr id="2" name="Metin kutusu 1"/>
          <p:cNvSpPr txBox="1"/>
          <p:nvPr/>
        </p:nvSpPr>
        <p:spPr>
          <a:xfrm>
            <a:off x="3530029" y="8628510"/>
            <a:ext cx="7125938" cy="923330"/>
          </a:xfrm>
          <a:prstGeom prst="rect">
            <a:avLst/>
          </a:prstGeom>
          <a:noFill/>
        </p:spPr>
        <p:txBody>
          <a:bodyPr wrap="square" rtlCol="0">
            <a:spAutoFit/>
          </a:bodyPr>
          <a:lstStyle/>
          <a:p>
            <a:pPr algn="ctr"/>
            <a:r>
              <a:rPr lang="tr-TR" b="1" dirty="0" smtClean="0">
                <a:solidFill>
                  <a:srgbClr val="FFFF00"/>
                </a:solidFill>
              </a:rPr>
              <a:t>BÖLÜMÜN PUAN TÜRÜ 2017 YILINDAN SONRA DEĞİŞTİRİLDİ.YGS-4’DEN TS-1 PUAN TÜRÜNE  GEÇMİŞİTİ. BU NEDENLE EN DÜŞÜK VE EN YÜKSEK PUAN  YGS-4 PUAN TÜRÜNE GÖRE AKTARILMIŞTIR.</a:t>
            </a: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378693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03706"/>
            <a:ext cx="6045200" cy="1169551"/>
          </a:xfrm>
          <a:prstGeom prst="rect">
            <a:avLst/>
          </a:prstGeom>
          <a:noFill/>
        </p:spPr>
        <p:txBody>
          <a:bodyPr wrap="square" rtlCol="0">
            <a:spAutoFit/>
          </a:bodyPr>
          <a:lstStyle/>
          <a:p>
            <a:pPr algn="ctr"/>
            <a:r>
              <a:rPr lang="tr-TR" sz="7000" dirty="0" smtClean="0">
                <a:solidFill>
                  <a:schemeClr val="bg1"/>
                </a:solidFill>
                <a:latin typeface="Planet Benson 2" panose="02000503000000020004" pitchFamily="2" charset="0"/>
                <a:cs typeface="Agent Orange" panose="00000400000000000000" pitchFamily="2" charset="0"/>
              </a:rPr>
              <a:t>TARIH</a:t>
            </a:r>
            <a:endParaRPr lang="tr-TR" sz="70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48"/>
            <a:ext cx="1358064" cy="646331"/>
          </a:xfrm>
          <a:prstGeom prst="rect">
            <a:avLst/>
          </a:prstGeom>
        </p:spPr>
        <p:txBody>
          <a:bodyPr wrap="none">
            <a:spAutoFit/>
          </a:bodyPr>
          <a:lstStyle/>
          <a:p>
            <a:r>
              <a:rPr lang="tr-TR" sz="3600" b="1" dirty="0" smtClean="0">
                <a:latin typeface="Top Secret" panose="02000800000000000000" pitchFamily="2" charset="0"/>
              </a:rPr>
              <a:t>4.888</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480,448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1.320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ARDAHAN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291,420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248.000</a:t>
            </a:r>
          </a:p>
        </p:txBody>
      </p:sp>
      <p:sp>
        <p:nvSpPr>
          <p:cNvPr id="18" name="Dikdörtgen 17"/>
          <p:cNvSpPr/>
          <p:nvPr/>
        </p:nvSpPr>
        <p:spPr>
          <a:xfrm>
            <a:off x="1898817" y="4672700"/>
            <a:ext cx="1518364" cy="646331"/>
          </a:xfrm>
          <a:prstGeom prst="rect">
            <a:avLst/>
          </a:prstGeom>
        </p:spPr>
        <p:txBody>
          <a:bodyPr wrap="none">
            <a:spAutoFit/>
          </a:bodyPr>
          <a:lstStyle/>
          <a:p>
            <a:r>
              <a:rPr lang="tr-TR" sz="3600" b="1" dirty="0" smtClean="0">
                <a:latin typeface="Top Secret" panose="02000800000000000000" pitchFamily="2" charset="0"/>
              </a:rPr>
              <a:t>10.538</a:t>
            </a:r>
            <a:endParaRPr lang="tr-TR" sz="4800" b="1" dirty="0">
              <a:latin typeface="Top Secret" panose="02000800000000000000" pitchFamily="2" charset="0"/>
            </a:endParaRPr>
          </a:p>
        </p:txBody>
      </p:sp>
      <p:sp>
        <p:nvSpPr>
          <p:cNvPr id="19" name="Dikdörtgen 18"/>
          <p:cNvSpPr/>
          <p:nvPr/>
        </p:nvSpPr>
        <p:spPr>
          <a:xfrm>
            <a:off x="1929604" y="5829352"/>
            <a:ext cx="1516762" cy="646331"/>
          </a:xfrm>
          <a:prstGeom prst="rect">
            <a:avLst/>
          </a:prstGeom>
        </p:spPr>
        <p:txBody>
          <a:bodyPr wrap="none">
            <a:spAutoFit/>
          </a:bodyPr>
          <a:lstStyle/>
          <a:p>
            <a:r>
              <a:rPr lang="tr-TR" sz="3600" b="1" dirty="0" smtClean="0">
                <a:latin typeface="Top Secret" panose="02000800000000000000" pitchFamily="2" charset="0"/>
              </a:rPr>
              <a:t>10.754</a:t>
            </a:r>
            <a:endParaRPr lang="tr-TR" sz="4800" b="1" dirty="0">
              <a:latin typeface="Top Secret" panose="02000800000000000000" pitchFamily="2" charset="0"/>
            </a:endParaRPr>
          </a:p>
        </p:txBody>
      </p:sp>
      <p:sp>
        <p:nvSpPr>
          <p:cNvPr id="3" name="Metin kutusu 2"/>
          <p:cNvSpPr txBox="1"/>
          <p:nvPr/>
        </p:nvSpPr>
        <p:spPr>
          <a:xfrm>
            <a:off x="3530029" y="2321443"/>
            <a:ext cx="6641433" cy="7171194"/>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1600" b="1" dirty="0">
                <a:solidFill>
                  <a:schemeClr val="bg1"/>
                </a:solidFill>
              </a:rPr>
              <a:t>Tarih, insanların eylem ve düşüncelerinin gelişimini, olayların ekonomik ve düşünsel nedenlerini ve bu nedenlerin birbirleriyle ilişkilerini açıklayan bir disiplindir. Tarih bölümünde geçmişte olan ve halen gelişmekte olan toplumsal, özellikle siyasal olaylar incelenerek oluş nedenleri ve ilişkileri üzerinde durulur</a:t>
            </a:r>
            <a:r>
              <a:rPr lang="tr-TR" sz="1600" b="1" dirty="0" smtClean="0">
                <a:solidFill>
                  <a:schemeClr val="bg1"/>
                </a:solidFill>
              </a:rPr>
              <a:t>.</a:t>
            </a:r>
          </a:p>
          <a:p>
            <a:r>
              <a:rPr lang="tr-TR" sz="2000" b="1" u="sng" dirty="0" smtClean="0">
                <a:solidFill>
                  <a:srgbClr val="FF0000"/>
                </a:solidFill>
                <a:latin typeface="Arial Black" panose="020B0A04020102020204" pitchFamily="34" charset="0"/>
              </a:rPr>
              <a:t>GEREKEN NİTELİKLER: </a:t>
            </a:r>
            <a:endParaRPr lang="tr-TR" b="1" dirty="0" smtClean="0">
              <a:solidFill>
                <a:schemeClr val="bg1"/>
              </a:solidFill>
            </a:endParaRPr>
          </a:p>
          <a:p>
            <a:r>
              <a:rPr lang="tr-TR" sz="1600" b="1" dirty="0">
                <a:solidFill>
                  <a:schemeClr val="bg1"/>
                </a:solidFill>
              </a:rPr>
              <a:t>Tarih alanında çalışmak isteyen bir kimsenin, her şeyden önce tarih, coğrafya, sosyoloji ve felsefeye ilgi duyması gereklidir. Bu alanda ilerleyebilmek için Osmanlıca, Arapça ya da Farsça yanında bir batı dilini bilmek ve diğer sosyal bilim alanlarında da yetişmiş olmak gereklidir. Kişinin geniş bir kültüre, üstün bir genel akademik yeteneğe, bilimsel merak ve tutkuya, yazma yeteneğine sahip olması gereklidir. Belgeleri toplamak ve değerlendirmek çok uzun çalışmalar gerektirebilir. Bu nedenle tarihçi sabırlı , çalışmaktan bıkmayan bir kimse olmalıdır</a:t>
            </a:r>
            <a:r>
              <a:rPr lang="tr-TR" sz="1600" b="1" dirty="0" smtClean="0">
                <a:solidFill>
                  <a:schemeClr val="bg1"/>
                </a:solidFill>
              </a:rPr>
              <a:t>.</a:t>
            </a:r>
          </a:p>
          <a:p>
            <a:r>
              <a:rPr lang="tr-TR" sz="2000" b="1" u="sng" dirty="0" smtClean="0">
                <a:solidFill>
                  <a:srgbClr val="FF0000"/>
                </a:solidFill>
                <a:latin typeface="Arial Black" panose="020B0A04020102020204" pitchFamily="34" charset="0"/>
              </a:rPr>
              <a:t>ÇALIŞMA ALANLARI:</a:t>
            </a:r>
          </a:p>
          <a:p>
            <a:r>
              <a:rPr lang="tr-TR" sz="1600" b="1" dirty="0">
                <a:solidFill>
                  <a:schemeClr val="bg1"/>
                </a:solidFill>
              </a:rPr>
              <a:t>Üniversitelerin tarih bölümünü bitirmek bir kimseye orta dereceli okullarda öğretmenlik yapma hakkını verir. Ancak halen okullarımızda tarih öğretmenlerine pek gereksinme duyulmamaktadır. Üniversite ve yüksekokulların tarih bölümlerinde öğretim üyesi olmak ya da araştırma enstitülerinde çalışmak için lisansüstü eğitim görmek şarttır. Tarih bölümü mezunlarından </a:t>
            </a:r>
            <a:r>
              <a:rPr lang="tr-TR" sz="1600" b="1" dirty="0" smtClean="0">
                <a:solidFill>
                  <a:schemeClr val="bg1"/>
                </a:solidFill>
              </a:rPr>
              <a:t>Osmanlıcayı, </a:t>
            </a:r>
            <a:r>
              <a:rPr lang="tr-TR" sz="1600" b="1" dirty="0">
                <a:solidFill>
                  <a:schemeClr val="bg1"/>
                </a:solidFill>
              </a:rPr>
              <a:t>iyi bilenler “Arşivci veya Tasnif Elemanı” olarak da çalışabilirler. Tarihçilik, iş bulma olanağı kısıtlı bir alandır; ancak bu alan çok yetenekli ve meraklı, kendini yetiştirmeye istekli kimselere doyurucu çalışma olanağı sağlar. Arşivciler tapu daireleri, Türkiye Büyük Millet Meclisi, adliyeler gibi eski belgeleri saklamak durumunda olan kuruluşlarda iş bulabilirler. Turist rehberliği de tarih bölümü mezunlarının çalışma alanı olabilir.de ilgilenirler.</a:t>
            </a:r>
          </a:p>
        </p:txBody>
      </p:sp>
      <p:sp>
        <p:nvSpPr>
          <p:cNvPr id="22" name="Dikdörtgen 21"/>
          <p:cNvSpPr/>
          <p:nvPr/>
        </p:nvSpPr>
        <p:spPr>
          <a:xfrm>
            <a:off x="2269500" y="10438485"/>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38"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269500" y="9433483"/>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3205412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2"/>
            <a:ext cx="6045200" cy="1446550"/>
          </a:xfrm>
          <a:prstGeom prst="rect">
            <a:avLst/>
          </a:prstGeom>
          <a:noFill/>
        </p:spPr>
        <p:txBody>
          <a:bodyPr wrap="square" rtlCol="0">
            <a:spAutoFit/>
          </a:bodyPr>
          <a:lstStyle/>
          <a:p>
            <a:pPr algn="ctr"/>
            <a:r>
              <a:rPr lang="tr-TR" sz="8800" dirty="0" smtClean="0">
                <a:solidFill>
                  <a:schemeClr val="bg1"/>
                </a:solidFill>
                <a:latin typeface="Planet Benson 2" panose="02000503000000020004" pitchFamily="2" charset="0"/>
                <a:cs typeface="Agent Orange" panose="00000400000000000000" pitchFamily="2" charset="0"/>
              </a:rPr>
              <a:t>TIP</a:t>
            </a:r>
            <a:endParaRPr lang="tr-TR" sz="8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38336" y="3541448"/>
            <a:ext cx="1396536" cy="646331"/>
          </a:xfrm>
          <a:prstGeom prst="rect">
            <a:avLst/>
          </a:prstGeom>
        </p:spPr>
        <p:txBody>
          <a:bodyPr wrap="none">
            <a:spAutoFit/>
          </a:bodyPr>
          <a:lstStyle/>
          <a:p>
            <a:r>
              <a:rPr lang="tr-TR" sz="3600" b="1" dirty="0" smtClean="0">
                <a:latin typeface="Top Secret" panose="02000800000000000000" pitchFamily="2" charset="0"/>
              </a:rPr>
              <a:t>11.337</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533,710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364</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a:t>
            </a:r>
            <a:r>
              <a:rPr lang="tr-TR" sz="1600" b="1" dirty="0" smtClean="0">
                <a:latin typeface="Arial Black" panose="020B0A04020102020204" pitchFamily="34" charset="0"/>
              </a:rPr>
              <a:t>460,632</a:t>
            </a:r>
          </a:p>
          <a:p>
            <a:pPr algn="ctr"/>
            <a:r>
              <a:rPr lang="tr-TR" sz="1600" b="1" dirty="0" smtClean="0">
                <a:latin typeface="Arial Black" panose="020B0A04020102020204" pitchFamily="34" charset="0"/>
              </a:rPr>
              <a:t>BAŞARI SIRASI: 16.400</a:t>
            </a:r>
          </a:p>
        </p:txBody>
      </p:sp>
      <p:sp>
        <p:nvSpPr>
          <p:cNvPr id="18" name="Dikdörtgen 17"/>
          <p:cNvSpPr/>
          <p:nvPr/>
        </p:nvSpPr>
        <p:spPr>
          <a:xfrm>
            <a:off x="1898817" y="4672700"/>
            <a:ext cx="1499128" cy="646331"/>
          </a:xfrm>
          <a:prstGeom prst="rect">
            <a:avLst/>
          </a:prstGeom>
        </p:spPr>
        <p:txBody>
          <a:bodyPr wrap="none">
            <a:spAutoFit/>
          </a:bodyPr>
          <a:lstStyle/>
          <a:p>
            <a:r>
              <a:rPr lang="tr-TR" sz="3600" b="1" dirty="0" smtClean="0">
                <a:latin typeface="Top Secret" panose="02000800000000000000" pitchFamily="2" charset="0"/>
              </a:rPr>
              <a:t>12.205</a:t>
            </a:r>
            <a:endParaRPr lang="tr-TR" sz="4800" b="1" dirty="0">
              <a:latin typeface="Top Secret" panose="02000800000000000000" pitchFamily="2" charset="0"/>
            </a:endParaRPr>
          </a:p>
        </p:txBody>
      </p:sp>
      <p:sp>
        <p:nvSpPr>
          <p:cNvPr id="19" name="Dikdörtgen 18"/>
          <p:cNvSpPr/>
          <p:nvPr/>
        </p:nvSpPr>
        <p:spPr>
          <a:xfrm>
            <a:off x="1929604" y="5829352"/>
            <a:ext cx="1487908" cy="646331"/>
          </a:xfrm>
          <a:prstGeom prst="rect">
            <a:avLst/>
          </a:prstGeom>
        </p:spPr>
        <p:txBody>
          <a:bodyPr wrap="none">
            <a:spAutoFit/>
          </a:bodyPr>
          <a:lstStyle/>
          <a:p>
            <a:r>
              <a:rPr lang="tr-TR" sz="3600" b="1" dirty="0" smtClean="0">
                <a:latin typeface="Top Secret" panose="02000800000000000000" pitchFamily="2" charset="0"/>
              </a:rPr>
              <a:t>12.733</a:t>
            </a:r>
            <a:endParaRPr lang="tr-TR" sz="4800" b="1" dirty="0">
              <a:latin typeface="Top Secret" panose="02000800000000000000" pitchFamily="2" charset="0"/>
            </a:endParaRPr>
          </a:p>
        </p:txBody>
      </p:sp>
      <p:sp>
        <p:nvSpPr>
          <p:cNvPr id="3" name="Metin kutusu 2"/>
          <p:cNvSpPr txBox="1"/>
          <p:nvPr/>
        </p:nvSpPr>
        <p:spPr>
          <a:xfrm>
            <a:off x="3530029" y="2321443"/>
            <a:ext cx="6641433" cy="7571303"/>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Tıp programının amacı, insanların sağlığını koruma ve geliştirme, hastalık ve sakatlıklarını iyileştirme alanında çalışacak sağlık personelini (hekimleri) yetiştirmek ve bu alanda araştırmalar </a:t>
            </a:r>
            <a:r>
              <a:rPr lang="tr-TR" b="1" dirty="0" smtClean="0">
                <a:solidFill>
                  <a:schemeClr val="bg1"/>
                </a:solidFill>
              </a:rPr>
              <a:t>yapmaktır.</a:t>
            </a: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Tıp programında okumak ve doktor olmak isteyen kimselerin çok üstün bir akademik yeteneğe, kuvvetli bir dikkat ve belleğe; operatör olmak isteyenlerin ayrıca el-parmak becerisine sahip olmaları gerekir. Tıp eğitimi uzun ve yorucu bir eğitimdir. Bunun için kişinin bilime, özellikle biyoloji, fizik, kimya, anatomi ve fizyolojiye içten ilgi duyması, sabırlı ve azimli olması, </a:t>
            </a:r>
            <a:r>
              <a:rPr lang="tr-TR" b="1" dirty="0" smtClean="0">
                <a:solidFill>
                  <a:schemeClr val="bg1"/>
                </a:solidFill>
              </a:rPr>
              <a:t>meslektaşları </a:t>
            </a:r>
            <a:r>
              <a:rPr lang="tr-TR" b="1" dirty="0">
                <a:solidFill>
                  <a:schemeClr val="bg1"/>
                </a:solidFill>
              </a:rPr>
              <a:t>ve hastaları ile iyi iletişim kurabilmesi için hoşgörülü, insan sevgisi ve insanlara yardım isteği güçlü bir kimse olması gerekir. Tıp eğitimi uzun ve masraflı bir eğitimdir. Kişinin bu hususu göz önünde tutması gereklidir</a:t>
            </a:r>
            <a:r>
              <a:rPr lang="tr-TR" b="1" dirty="0" smtClean="0">
                <a:solidFill>
                  <a:schemeClr val="bg1"/>
                </a:solidFill>
              </a:rPr>
              <a:t>.</a:t>
            </a: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Üniversitelerin tarih bölümünü bitirmek bir kimseye orta dereceli okullarda Ülkemizin sağlık personeline, özellikle hekime ihtiyacı gittikçe artmaktadır. Hekim ve sağlık personeli sayısının yetersiz olması ve yurt düzeyinde dengesiz dağılımı yüzünden sağlık hizmetlerinde istenen gelişme sağlanamamaktadır. Ülkemizde her alanda yetişmiş hekime, özellikle pratisyen hekime büyük ihtiyaç vardır. ekimlerin %70’i uzman hekim olup ülkenin gelişmiş bölgelerinde toplandıkları göz önüne alınırsa az gelişmiş bölgelerde hekime olan gereksinme daha iyi anlaşılabilir.</a:t>
            </a:r>
          </a:p>
        </p:txBody>
      </p:sp>
      <p:sp>
        <p:nvSpPr>
          <p:cNvPr id="22" name="Dikdörtgen 21"/>
          <p:cNvSpPr/>
          <p:nvPr/>
        </p:nvSpPr>
        <p:spPr>
          <a:xfrm>
            <a:off x="2269500" y="10438485"/>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38"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269500" y="9433483"/>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8630661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2"/>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TÜRK DILI VE EDEBIYATI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885936" y="3541448"/>
            <a:ext cx="1579278" cy="646331"/>
          </a:xfrm>
          <a:prstGeom prst="rect">
            <a:avLst/>
          </a:prstGeom>
        </p:spPr>
        <p:txBody>
          <a:bodyPr wrap="none">
            <a:spAutoFit/>
          </a:bodyPr>
          <a:lstStyle/>
          <a:p>
            <a:r>
              <a:rPr lang="tr-TR" sz="3600" b="1" dirty="0" smtClean="0">
                <a:latin typeface="Top Secret" panose="02000800000000000000" pitchFamily="2" charset="0"/>
              </a:rPr>
              <a:t>10.990</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472,555</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2.030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ARDAHAN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321,614</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158.000</a:t>
            </a:r>
          </a:p>
        </p:txBody>
      </p:sp>
      <p:sp>
        <p:nvSpPr>
          <p:cNvPr id="18" name="Dikdörtgen 17"/>
          <p:cNvSpPr/>
          <p:nvPr/>
        </p:nvSpPr>
        <p:spPr>
          <a:xfrm>
            <a:off x="1898817" y="4672700"/>
            <a:ext cx="1438214" cy="646331"/>
          </a:xfrm>
          <a:prstGeom prst="rect">
            <a:avLst/>
          </a:prstGeom>
        </p:spPr>
        <p:txBody>
          <a:bodyPr wrap="none">
            <a:spAutoFit/>
          </a:bodyPr>
          <a:lstStyle/>
          <a:p>
            <a:r>
              <a:rPr lang="tr-TR" sz="3600" b="1" dirty="0" smtClean="0">
                <a:latin typeface="Top Secret" panose="02000800000000000000" pitchFamily="2" charset="0"/>
              </a:rPr>
              <a:t>10.841</a:t>
            </a:r>
            <a:endParaRPr lang="tr-TR" sz="4800" b="1" dirty="0">
              <a:latin typeface="Top Secret" panose="02000800000000000000" pitchFamily="2" charset="0"/>
            </a:endParaRPr>
          </a:p>
        </p:txBody>
      </p:sp>
      <p:sp>
        <p:nvSpPr>
          <p:cNvPr id="19" name="Dikdörtgen 18"/>
          <p:cNvSpPr/>
          <p:nvPr/>
        </p:nvSpPr>
        <p:spPr>
          <a:xfrm>
            <a:off x="1929604" y="5829352"/>
            <a:ext cx="1521570" cy="646331"/>
          </a:xfrm>
          <a:prstGeom prst="rect">
            <a:avLst/>
          </a:prstGeom>
        </p:spPr>
        <p:txBody>
          <a:bodyPr wrap="none">
            <a:spAutoFit/>
          </a:bodyPr>
          <a:lstStyle/>
          <a:p>
            <a:r>
              <a:rPr lang="tr-TR" sz="3600" b="1" dirty="0" smtClean="0">
                <a:latin typeface="Top Secret" panose="02000800000000000000" pitchFamily="2" charset="0"/>
              </a:rPr>
              <a:t>10.977</a:t>
            </a:r>
            <a:endParaRPr lang="tr-TR" sz="4800" b="1" dirty="0">
              <a:latin typeface="Top Secret" panose="02000800000000000000" pitchFamily="2" charset="0"/>
            </a:endParaRPr>
          </a:p>
        </p:txBody>
      </p:sp>
      <p:sp>
        <p:nvSpPr>
          <p:cNvPr id="3" name="Metin kutusu 2"/>
          <p:cNvSpPr txBox="1"/>
          <p:nvPr/>
        </p:nvSpPr>
        <p:spPr>
          <a:xfrm>
            <a:off x="3530029" y="2321443"/>
            <a:ext cx="6641433" cy="6924973"/>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Türk dilinin yapısı, diğer dillerle olan bağlantısı ele alınır. Türk edebiyatının tarihi ve bugünkü durumu incelenir. </a:t>
            </a:r>
            <a:endParaRPr lang="tr-TR" b="1" dirty="0" smtClean="0">
              <a:solidFill>
                <a:schemeClr val="bg1"/>
              </a:solidFill>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 Sözel yeteneği gelişmiş,</a:t>
            </a:r>
          </a:p>
          <a:p>
            <a:r>
              <a:rPr lang="tr-TR" b="1" dirty="0">
                <a:solidFill>
                  <a:schemeClr val="bg1"/>
                </a:solidFill>
              </a:rPr>
              <a:t>• Dil ve edebiyata ilgi duyan,</a:t>
            </a:r>
          </a:p>
          <a:p>
            <a:r>
              <a:rPr lang="tr-TR" b="1" dirty="0">
                <a:solidFill>
                  <a:schemeClr val="bg1"/>
                </a:solidFill>
              </a:rPr>
              <a:t>• İnsanlarla iyi iletişim kurabilen,</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smtClean="0">
                <a:solidFill>
                  <a:schemeClr val="bg1"/>
                </a:solidFill>
              </a:rPr>
              <a:t>• </a:t>
            </a:r>
            <a:r>
              <a:rPr lang="tr-TR" b="1" dirty="0">
                <a:solidFill>
                  <a:schemeClr val="bg1"/>
                </a:solidFill>
              </a:rPr>
              <a:t>Kendini geliştirmeye istekli, coşkulu, </a:t>
            </a:r>
            <a:r>
              <a:rPr lang="tr-TR" b="1" dirty="0" smtClean="0">
                <a:solidFill>
                  <a:schemeClr val="bg1"/>
                </a:solidFill>
              </a:rPr>
              <a:t>yaratıcı kimseler </a:t>
            </a:r>
            <a:r>
              <a:rPr lang="tr-TR" b="1" dirty="0">
                <a:solidFill>
                  <a:schemeClr val="bg1"/>
                </a:solidFill>
              </a:rPr>
              <a:t>olmaları gerekir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Türk Dili ve Edebiyatı Bölümü mezunları, kütüphanelerde, arşivlerde, Kültür Bakanlığı’nda, TRT kurulunda görev alabilirler. Yükseköğretim kurumlarında okutman olarak çalışabilirler. Öğretmenlik sertifikası alanlar orta dereceli okullarda öğretmenlik yapabilirler. Özel yetenekleri olanlar, gazete ve dergilerde yazarlık, editörlük yapabilirler. </a:t>
            </a:r>
          </a:p>
        </p:txBody>
      </p:sp>
      <p:sp>
        <p:nvSpPr>
          <p:cNvPr id="22" name="Dikdörtgen 21"/>
          <p:cNvSpPr/>
          <p:nvPr/>
        </p:nvSpPr>
        <p:spPr>
          <a:xfrm>
            <a:off x="2269500" y="10438485"/>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38"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2269500" y="9433483"/>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6454819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2"/>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TÜRKÇE ÖGRETMENLIGI</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6" y="3541448"/>
            <a:ext cx="1277914" cy="646331"/>
          </a:xfrm>
          <a:prstGeom prst="rect">
            <a:avLst/>
          </a:prstGeom>
        </p:spPr>
        <p:txBody>
          <a:bodyPr wrap="none">
            <a:spAutoFit/>
          </a:bodyPr>
          <a:lstStyle/>
          <a:p>
            <a:r>
              <a:rPr lang="tr-TR" sz="3600" b="1" dirty="0" smtClean="0">
                <a:latin typeface="Top Secret" panose="02000800000000000000" pitchFamily="2" charset="0"/>
              </a:rPr>
              <a:t>4.310</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EGE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443,824</a:t>
            </a:r>
          </a:p>
          <a:p>
            <a:pPr algn="ctr"/>
            <a:r>
              <a:rPr lang="tr-TR" sz="1600" b="1" dirty="0" smtClean="0">
                <a:latin typeface="Arial Black" panose="020B0A04020102020204" pitchFamily="34" charset="0"/>
              </a:rPr>
              <a:t>BAŞARI SIRASI: 7.780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a:t>
            </a:r>
            <a:r>
              <a:rPr lang="tr-TR" sz="1600" b="1" dirty="0" smtClean="0">
                <a:latin typeface="Arial Black" panose="020B0A04020102020204" pitchFamily="34" charset="0"/>
              </a:rPr>
              <a:t>395,370</a:t>
            </a:r>
          </a:p>
          <a:p>
            <a:pPr algn="ctr"/>
            <a:r>
              <a:rPr lang="tr-TR" sz="1600" b="1" dirty="0" smtClean="0">
                <a:latin typeface="Arial Black" panose="020B0A04020102020204" pitchFamily="34" charset="0"/>
              </a:rPr>
              <a:t>BAŞARI SIRASI: 36.900</a:t>
            </a:r>
          </a:p>
        </p:txBody>
      </p:sp>
      <p:sp>
        <p:nvSpPr>
          <p:cNvPr id="18" name="Dikdörtgen 17"/>
          <p:cNvSpPr/>
          <p:nvPr/>
        </p:nvSpPr>
        <p:spPr>
          <a:xfrm>
            <a:off x="1949617" y="4672700"/>
            <a:ext cx="1335622" cy="646331"/>
          </a:xfrm>
          <a:prstGeom prst="rect">
            <a:avLst/>
          </a:prstGeom>
        </p:spPr>
        <p:txBody>
          <a:bodyPr wrap="none">
            <a:spAutoFit/>
          </a:bodyPr>
          <a:lstStyle/>
          <a:p>
            <a:r>
              <a:rPr lang="tr-TR" sz="3600" b="1" dirty="0" smtClean="0">
                <a:latin typeface="Top Secret" panose="02000800000000000000" pitchFamily="2" charset="0"/>
              </a:rPr>
              <a:t>4.375</a:t>
            </a:r>
            <a:endParaRPr lang="tr-TR" sz="4800" b="1" dirty="0">
              <a:latin typeface="Top Secret" panose="02000800000000000000" pitchFamily="2" charset="0"/>
            </a:endParaRPr>
          </a:p>
        </p:txBody>
      </p:sp>
      <p:sp>
        <p:nvSpPr>
          <p:cNvPr id="19" name="Dikdörtgen 18"/>
          <p:cNvSpPr/>
          <p:nvPr/>
        </p:nvSpPr>
        <p:spPr>
          <a:xfrm>
            <a:off x="2005804" y="5829352"/>
            <a:ext cx="1326004" cy="646331"/>
          </a:xfrm>
          <a:prstGeom prst="rect">
            <a:avLst/>
          </a:prstGeom>
        </p:spPr>
        <p:txBody>
          <a:bodyPr wrap="none">
            <a:spAutoFit/>
          </a:bodyPr>
          <a:lstStyle/>
          <a:p>
            <a:r>
              <a:rPr lang="tr-TR" sz="3600" b="1" dirty="0" smtClean="0">
                <a:latin typeface="Top Secret" panose="02000800000000000000" pitchFamily="2" charset="0"/>
              </a:rPr>
              <a:t>4.525</a:t>
            </a:r>
            <a:endParaRPr lang="tr-TR" sz="4800" b="1" dirty="0">
              <a:latin typeface="Top Secret" panose="02000800000000000000" pitchFamily="2" charset="0"/>
            </a:endParaRPr>
          </a:p>
        </p:txBody>
      </p:sp>
      <p:sp>
        <p:nvSpPr>
          <p:cNvPr id="3" name="Metin kutusu 2"/>
          <p:cNvSpPr txBox="1"/>
          <p:nvPr/>
        </p:nvSpPr>
        <p:spPr>
          <a:xfrm>
            <a:off x="3530029" y="2321443"/>
            <a:ext cx="6641433" cy="6924973"/>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Çalıştığı eğitim kurumunda, öğrencilere Türkçe ile ilgili eğitim veren kişidir</a:t>
            </a:r>
            <a:r>
              <a:rPr lang="tr-TR" b="1" dirty="0" smtClean="0">
                <a:solidFill>
                  <a:schemeClr val="bg1"/>
                </a:solidFill>
              </a:rPr>
              <a:t>.</a:t>
            </a:r>
          </a:p>
          <a:p>
            <a:endParaRPr lang="tr-TR" sz="2400" b="1" u="sng" dirty="0">
              <a:solidFill>
                <a:schemeClr val="bg1"/>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 </a:t>
            </a:r>
            <a:r>
              <a:rPr lang="tr-TR" b="1" dirty="0" smtClean="0">
                <a:solidFill>
                  <a:schemeClr val="bg1"/>
                </a:solidFill>
              </a:rPr>
              <a:t>Türkçe Öğretmeni olmak isteyenlerin;</a:t>
            </a:r>
          </a:p>
          <a:p>
            <a:r>
              <a:rPr lang="tr-TR" b="1" dirty="0" smtClean="0">
                <a:solidFill>
                  <a:schemeClr val="bg1"/>
                </a:solidFill>
              </a:rPr>
              <a:t>• Sözel yeteneği gelişmiş,</a:t>
            </a:r>
          </a:p>
          <a:p>
            <a:r>
              <a:rPr lang="tr-TR" b="1" dirty="0" smtClean="0">
                <a:solidFill>
                  <a:schemeClr val="bg1"/>
                </a:solidFill>
              </a:rPr>
              <a:t>• Dil ve edebiyata ilgi duyan</a:t>
            </a:r>
          </a:p>
          <a:p>
            <a:r>
              <a:rPr lang="tr-TR" b="1" dirty="0" smtClean="0">
                <a:solidFill>
                  <a:schemeClr val="bg1"/>
                </a:solidFill>
              </a:rPr>
              <a:t>• Kitap okumayı seven,</a:t>
            </a:r>
          </a:p>
          <a:p>
            <a:r>
              <a:rPr lang="tr-TR" b="1" dirty="0" smtClean="0">
                <a:solidFill>
                  <a:schemeClr val="bg1"/>
                </a:solidFill>
              </a:rPr>
              <a:t>• Düşüncelerini başkalarına açık bir biçimde aktarabilen,</a:t>
            </a:r>
          </a:p>
          <a:p>
            <a:r>
              <a:rPr lang="tr-TR" b="1" dirty="0" smtClean="0">
                <a:solidFill>
                  <a:schemeClr val="bg1"/>
                </a:solidFill>
              </a:rPr>
              <a:t>• İyi bir öğrenme ortamı sağlayabilen,</a:t>
            </a:r>
          </a:p>
          <a:p>
            <a:r>
              <a:rPr lang="tr-TR" b="1" dirty="0" smtClean="0">
                <a:solidFill>
                  <a:schemeClr val="bg1"/>
                </a:solidFill>
              </a:rPr>
              <a:t>• Dikkatli, işine özen gösteren,</a:t>
            </a:r>
          </a:p>
          <a:p>
            <a:r>
              <a:rPr lang="tr-TR" b="1" dirty="0" smtClean="0">
                <a:solidFill>
                  <a:schemeClr val="bg1"/>
                </a:solidFill>
              </a:rPr>
              <a:t>• Mesleğinin sorunları ile ilgilenen ve çözüm yolları bulmaya çalışan,</a:t>
            </a:r>
          </a:p>
          <a:p>
            <a:r>
              <a:rPr lang="tr-TR" b="1" dirty="0" smtClean="0">
                <a:solidFill>
                  <a:schemeClr val="bg1"/>
                </a:solidFill>
              </a:rPr>
              <a:t>• İnsanlarla iyi iletişim kurabilen; sevecen, hoşgörülü, sabırlı,</a:t>
            </a:r>
          </a:p>
          <a:p>
            <a:r>
              <a:rPr lang="tr-TR" b="1" dirty="0" smtClean="0">
                <a:solidFill>
                  <a:schemeClr val="bg1"/>
                </a:solidFill>
              </a:rPr>
              <a:t>• Öğrencilerin duygu ve düşüncelerini anlayabilen,</a:t>
            </a:r>
          </a:p>
          <a:p>
            <a:r>
              <a:rPr lang="tr-TR" b="1" dirty="0" smtClean="0">
                <a:solidFill>
                  <a:schemeClr val="bg1"/>
                </a:solidFill>
              </a:rPr>
              <a:t>• Kendini geliştirmeye istekli, coşkulu, yaratıcı</a:t>
            </a:r>
          </a:p>
          <a:p>
            <a:r>
              <a:rPr lang="tr-TR" b="1" dirty="0" smtClean="0">
                <a:solidFill>
                  <a:schemeClr val="bg1"/>
                </a:solidFill>
              </a:rPr>
              <a:t>kimseler olmaları gerekir..</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smtClean="0">
                <a:solidFill>
                  <a:schemeClr val="bg1"/>
                </a:solidFill>
              </a:rPr>
              <a:t>Meslek elemanlarının büyük çoğunluğu Milli Eğitim Bakanlığına bağlı okullarda Türkçe Öğretmeni olarak çalışırlar.</a:t>
            </a:r>
          </a:p>
          <a:p>
            <a:r>
              <a:rPr lang="tr-TR" b="1" dirty="0" smtClean="0">
                <a:solidFill>
                  <a:schemeClr val="bg1"/>
                </a:solidFill>
              </a:rPr>
              <a:t>Yazar, şair, araştırmacı olabilecekleri gibi editör olarak da çalışabilirler.</a:t>
            </a:r>
            <a:endParaRPr lang="tr-TR" b="1" dirty="0">
              <a:solidFill>
                <a:schemeClr val="bg1"/>
              </a:solidFill>
            </a:endParaRPr>
          </a:p>
        </p:txBody>
      </p:sp>
      <p:sp>
        <p:nvSpPr>
          <p:cNvPr id="22" name="Dikdörtgen 21"/>
          <p:cNvSpPr/>
          <p:nvPr/>
        </p:nvSpPr>
        <p:spPr>
          <a:xfrm>
            <a:off x="1948901" y="10438485"/>
            <a:ext cx="14462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79.942</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18665" y="8242386"/>
            <a:ext cx="1417376"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76.832</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1937679" y="9433483"/>
            <a:ext cx="1468672"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78.348</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356642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etin kutusu 4"/>
          <p:cNvSpPr txBox="1"/>
          <p:nvPr/>
        </p:nvSpPr>
        <p:spPr>
          <a:xfrm>
            <a:off x="254000" y="508000"/>
            <a:ext cx="980440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black"/>
                </a:solidFill>
                <a:effectLst/>
                <a:uLnTx/>
                <a:uFillTx/>
                <a:latin typeface="Calibri" panose="020F0502020204030204"/>
                <a:ea typeface="+mn-ea"/>
                <a:cs typeface="+mn-cs"/>
              </a:rPr>
              <a:t>ARA</a:t>
            </a:r>
          </a:p>
        </p:txBody>
      </p:sp>
      <p:pic>
        <p:nvPicPr>
          <p:cNvPr id="6" name="Resim 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2803" y="9652003"/>
            <a:ext cx="3484563" cy="2591595"/>
          </a:xfrm>
          <a:prstGeom prst="rect">
            <a:avLst/>
          </a:prstGeom>
        </p:spPr>
      </p:pic>
      <p:sp>
        <p:nvSpPr>
          <p:cNvPr id="3" name="Metin kutusu 2"/>
          <p:cNvSpPr txBox="1"/>
          <p:nvPr/>
        </p:nvSpPr>
        <p:spPr>
          <a:xfrm>
            <a:off x="533403" y="508000"/>
            <a:ext cx="7696199" cy="11720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SAGLIK </a:t>
            </a:r>
            <a:r>
              <a:rPr kumimoji="0" lang="tr-TR" sz="1799" b="0" i="0" u="none" strike="noStrike" kern="1200" cap="none" spc="0" normalizeH="0" baseline="0" noProof="0" dirty="0" smtClean="0">
                <a:ln>
                  <a:noFill/>
                </a:ln>
                <a:solidFill>
                  <a:prstClr val="white"/>
                </a:solidFill>
                <a:effectLst/>
                <a:uLnTx/>
                <a:uFillTx/>
                <a:latin typeface="Bullpen 3D" pitchFamily="2" charset="-94"/>
                <a:ea typeface="+mn-ea"/>
                <a:cs typeface="+mn-cs"/>
              </a:rPr>
              <a:t>YÖNETIMI   </a:t>
            </a:r>
            <a:r>
              <a:rPr kumimoji="0" lang="tr-TR" sz="1799"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5" action="ppaction://hlinksldjump"/>
              </a:rPr>
              <a:t>YGS-6</a:t>
            </a:r>
            <a:r>
              <a:rPr kumimoji="0" lang="tr-TR" sz="1799" b="0" i="0" u="none" strike="noStrike" kern="1200" cap="none" spc="0" normalizeH="0" baseline="0" noProof="0" dirty="0" smtClean="0">
                <a:ln>
                  <a:noFill/>
                </a:ln>
                <a:solidFill>
                  <a:prstClr val="white"/>
                </a:solidFill>
                <a:effectLst/>
                <a:uLnTx/>
                <a:uFillTx/>
                <a:latin typeface="Bullpen 3D" pitchFamily="2" charset="-94"/>
                <a:ea typeface="+mn-ea"/>
                <a:cs typeface="+mn-cs"/>
              </a:rPr>
              <a:t> VE </a:t>
            </a:r>
            <a:r>
              <a:rPr kumimoji="0" lang="tr-TR" sz="1799"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6" action="ppaction://hlinksldjump"/>
              </a:rPr>
              <a:t>TM-1</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7" action="ppaction://hlinksldjump"/>
              </a:rPr>
              <a:t>PSIKOLOJI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8" action="ppaction://hlinksldjump"/>
              </a:rPr>
              <a:t>PDR</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HEMSIRELIK (</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9" action="ppaction://hlinksldjump"/>
              </a:rPr>
              <a:t>MF-3</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 VE (</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0" action="ppaction://hlinksldjump"/>
              </a:rPr>
              <a:t>YGS-2</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1" action="ppaction://hlinksldjump"/>
              </a:rPr>
              <a:t>SINIF ÖGRETMENLIGI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SOSYAL HIZMETLER (</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2" action="ppaction://hlinksldjump"/>
              </a:rPr>
              <a:t>TM-3</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 VE (</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3" action="ppaction://hlinksldjump"/>
              </a:rPr>
              <a:t>YGS-5</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4" action="ppaction://hlinksldjump"/>
              </a:rPr>
              <a:t>SIYASET BILIMI VE KAMU YÖNETIMI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5" action="ppaction://hlinksldjump"/>
              </a:rPr>
              <a:t>SOSYAL BILGILER ÖGRETMENLIGI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6" action="ppaction://hlinksldjump"/>
              </a:rPr>
              <a:t>SOSYOLOJI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7" action="ppaction://hlinksldjump"/>
              </a:rPr>
              <a:t>ÖZEL EGITIM ÖGRETMENLIGI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8" action="ppaction://hlinksldjump"/>
              </a:rPr>
              <a:t>TARIH</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19" action="ppaction://hlinksldjump"/>
              </a:rPr>
              <a:t>TIP</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0" action="ppaction://hlinksldjump"/>
              </a:rPr>
              <a:t>TÜRK DILI VE EDEBIYATI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1" action="ppaction://hlinksldjump"/>
              </a:rPr>
              <a:t>TURKÇE ÖGRETMENLIGI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smtClean="0">
                <a:ln>
                  <a:noFill/>
                </a:ln>
                <a:solidFill>
                  <a:prstClr val="white"/>
                </a:solidFill>
                <a:effectLst/>
                <a:uLnTx/>
                <a:uFillTx/>
                <a:latin typeface="Bullpen 3D" pitchFamily="2" charset="-94"/>
                <a:ea typeface="+mn-ea"/>
                <a:cs typeface="+mn-cs"/>
                <a:hlinkClick r:id="rId22" action="ppaction://hlinksldjump"/>
              </a:rPr>
              <a:t>ULUSLARARASI </a:t>
            </a: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2" action="ppaction://hlinksldjump"/>
              </a:rPr>
              <a:t>ILISKILER</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3" action="ppaction://hlinksldjump"/>
              </a:rPr>
              <a:t>VETERINERLIK</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4" action="ppaction://hlinksldjump"/>
              </a:rPr>
              <a:t>OTOMOTIV MUHENDISLIGI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5" action="ppaction://hlinksldjump"/>
              </a:rPr>
              <a:t>ALMANCA ÖGRETMENLIGI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6" action="ppaction://hlinksldjump"/>
              </a:rPr>
              <a:t>MALIYE</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7" action="ppaction://hlinksldjump"/>
              </a:rPr>
              <a:t>FEN BILGISI ÖGRETMENLIGI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hlinkClick r:id="rId28" action="ppaction://hlinksldjump"/>
              </a:rPr>
              <a:t>ELEKTRIK MUHENDISLIGI</a:t>
            </a:r>
            <a:endPar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99" b="0" i="0" u="none" strike="noStrike" kern="1200" cap="none" spc="0" normalizeH="0" baseline="0" noProof="0" dirty="0">
                <a:ln>
                  <a:noFill/>
                </a:ln>
                <a:solidFill>
                  <a:prstClr val="white"/>
                </a:solidFill>
                <a:effectLst/>
                <a:uLnTx/>
                <a:uFillTx/>
                <a:latin typeface="Bullpen 3D" pitchFamily="2" charset="-94"/>
                <a:ea typeface="+mn-ea"/>
                <a:cs typeface="+mn-cs"/>
              </a:rPr>
              <a:t> </a:t>
            </a:r>
          </a:p>
        </p:txBody>
      </p:sp>
      <p:pic>
        <p:nvPicPr>
          <p:cNvPr id="7" name="Resim 6">
            <a:hlinkClick r:id="rId2" action="ppaction://hlinksldjump"/>
          </p:cNvPr>
          <p:cNvPicPr>
            <a:picLocks noChangeAspect="1"/>
          </p:cNvPicPr>
          <p:nvPr/>
        </p:nvPicPr>
        <p:blipFill>
          <a:blip r:embed="rId29">
            <a:extLst>
              <a:ext uri="{BEBA8EAE-BF5A-486C-A8C5-ECC9F3942E4B}">
                <a14:imgProps xmlns:a14="http://schemas.microsoft.com/office/drawing/2010/main">
                  <a14:imgLayer r:embed="rId30">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8259763" y="0"/>
            <a:ext cx="2540000" cy="2540000"/>
          </a:xfrm>
          <a:prstGeom prst="rect">
            <a:avLst/>
          </a:prstGeom>
        </p:spPr>
      </p:pic>
    </p:spTree>
    <p:extLst>
      <p:ext uri="{BB962C8B-B14F-4D97-AF65-F5344CB8AC3E}">
        <p14:creationId xmlns:p14="http://schemas.microsoft.com/office/powerpoint/2010/main" val="50697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23498" y="390492"/>
            <a:ext cx="6045200" cy="1569660"/>
          </a:xfrm>
          <a:prstGeom prst="rect">
            <a:avLst/>
          </a:prstGeom>
          <a:noFill/>
        </p:spPr>
        <p:txBody>
          <a:bodyPr wrap="square" rtlCol="0">
            <a:spAutoFit/>
          </a:bodyPr>
          <a:lstStyle/>
          <a:p>
            <a:pPr algn="ctr"/>
            <a:r>
              <a:rPr lang="tr-TR" sz="4800" dirty="0" smtClean="0">
                <a:solidFill>
                  <a:schemeClr val="bg1"/>
                </a:solidFill>
                <a:latin typeface="Planet Benson 2" panose="02000503000000020004" pitchFamily="2" charset="0"/>
                <a:cs typeface="Agent Orange" panose="00000400000000000000" pitchFamily="2" charset="0"/>
              </a:rPr>
              <a:t>ULUSLAR ARASI</a:t>
            </a:r>
          </a:p>
          <a:p>
            <a:pPr algn="ctr"/>
            <a:r>
              <a:rPr lang="tr-TR" sz="4800" dirty="0" smtClean="0">
                <a:solidFill>
                  <a:schemeClr val="bg1"/>
                </a:solidFill>
                <a:latin typeface="Planet Benson 2" panose="02000503000000020004" pitchFamily="2" charset="0"/>
                <a:cs typeface="Agent Orange" panose="00000400000000000000" pitchFamily="2" charset="0"/>
              </a:rPr>
              <a:t>ILISKILER</a:t>
            </a:r>
            <a:endParaRPr lang="tr-TR" sz="48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6" y="3541448"/>
            <a:ext cx="1378904" cy="646331"/>
          </a:xfrm>
          <a:prstGeom prst="rect">
            <a:avLst/>
          </a:prstGeom>
        </p:spPr>
        <p:txBody>
          <a:bodyPr wrap="none">
            <a:spAutoFit/>
          </a:bodyPr>
          <a:lstStyle/>
          <a:p>
            <a:r>
              <a:rPr lang="tr-TR" sz="3600" b="1" dirty="0" smtClean="0">
                <a:latin typeface="Top Secret" panose="02000800000000000000" pitchFamily="2" charset="0"/>
              </a:rPr>
              <a:t>6.645</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GALATASARAY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482,131</a:t>
            </a:r>
          </a:p>
          <a:p>
            <a:pPr algn="ctr"/>
            <a:r>
              <a:rPr lang="tr-TR" sz="1600" b="1" dirty="0" smtClean="0">
                <a:latin typeface="Arial Black" panose="020B0A04020102020204" pitchFamily="34" charset="0"/>
              </a:rPr>
              <a:t>BAŞARI SIRASI: 2.530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AHİ EVRAN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263,050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441.000</a:t>
            </a:r>
          </a:p>
        </p:txBody>
      </p:sp>
      <p:sp>
        <p:nvSpPr>
          <p:cNvPr id="18" name="Dikdörtgen 17"/>
          <p:cNvSpPr/>
          <p:nvPr/>
        </p:nvSpPr>
        <p:spPr>
          <a:xfrm>
            <a:off x="1949617" y="4672700"/>
            <a:ext cx="1362874" cy="646331"/>
          </a:xfrm>
          <a:prstGeom prst="rect">
            <a:avLst/>
          </a:prstGeom>
        </p:spPr>
        <p:txBody>
          <a:bodyPr wrap="none">
            <a:spAutoFit/>
          </a:bodyPr>
          <a:lstStyle/>
          <a:p>
            <a:r>
              <a:rPr lang="tr-TR" sz="3600" b="1" dirty="0" smtClean="0">
                <a:latin typeface="Top Secret" panose="02000800000000000000" pitchFamily="2" charset="0"/>
              </a:rPr>
              <a:t>6.847</a:t>
            </a:r>
            <a:endParaRPr lang="tr-TR" sz="4800" b="1" dirty="0">
              <a:latin typeface="Top Secret" panose="02000800000000000000" pitchFamily="2" charset="0"/>
            </a:endParaRPr>
          </a:p>
        </p:txBody>
      </p:sp>
      <p:sp>
        <p:nvSpPr>
          <p:cNvPr id="19" name="Dikdörtgen 18"/>
          <p:cNvSpPr/>
          <p:nvPr/>
        </p:nvSpPr>
        <p:spPr>
          <a:xfrm>
            <a:off x="2005804" y="5829352"/>
            <a:ext cx="1390124" cy="646331"/>
          </a:xfrm>
          <a:prstGeom prst="rect">
            <a:avLst/>
          </a:prstGeom>
        </p:spPr>
        <p:txBody>
          <a:bodyPr wrap="none">
            <a:spAutoFit/>
          </a:bodyPr>
          <a:lstStyle/>
          <a:p>
            <a:r>
              <a:rPr lang="tr-TR" sz="3600" b="1" dirty="0" smtClean="0">
                <a:latin typeface="Top Secret" panose="02000800000000000000" pitchFamily="2" charset="0"/>
              </a:rPr>
              <a:t>6.846</a:t>
            </a:r>
            <a:endParaRPr lang="tr-TR" sz="4800" b="1" dirty="0">
              <a:latin typeface="Top Secret" panose="02000800000000000000" pitchFamily="2" charset="0"/>
            </a:endParaRPr>
          </a:p>
        </p:txBody>
      </p:sp>
      <p:sp>
        <p:nvSpPr>
          <p:cNvPr id="3" name="Metin kutusu 2"/>
          <p:cNvSpPr txBox="1"/>
          <p:nvPr/>
        </p:nvSpPr>
        <p:spPr>
          <a:xfrm>
            <a:off x="3530029" y="2321443"/>
            <a:ext cx="6641433" cy="6924973"/>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b="1" dirty="0">
                <a:solidFill>
                  <a:schemeClr val="bg1"/>
                </a:solidFill>
              </a:rPr>
              <a:t>Çalıştığı eğitim kurumunda, öğrencilere Türkçe ile ilgili eğitim veren kişidir</a:t>
            </a:r>
            <a:r>
              <a:rPr lang="tr-TR"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b="1" dirty="0">
                <a:solidFill>
                  <a:schemeClr val="bg1"/>
                </a:solidFill>
              </a:rPr>
              <a:t> Türkçe Öğretmeni olmak isteyenlerin;</a:t>
            </a:r>
          </a:p>
          <a:p>
            <a:r>
              <a:rPr lang="tr-TR" b="1" dirty="0">
                <a:solidFill>
                  <a:schemeClr val="bg1"/>
                </a:solidFill>
              </a:rPr>
              <a:t>• Sözel yeteneği gelişmiş,</a:t>
            </a:r>
          </a:p>
          <a:p>
            <a:r>
              <a:rPr lang="tr-TR" b="1" dirty="0">
                <a:solidFill>
                  <a:schemeClr val="bg1"/>
                </a:solidFill>
              </a:rPr>
              <a:t>• Dil ve edebiyata ilgi duyan</a:t>
            </a:r>
          </a:p>
          <a:p>
            <a:r>
              <a:rPr lang="tr-TR" b="1" dirty="0">
                <a:solidFill>
                  <a:schemeClr val="bg1"/>
                </a:solidFill>
              </a:rPr>
              <a:t>• Kitap okumayı seven,</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a:t>
            </a:r>
          </a:p>
          <a:p>
            <a:r>
              <a:rPr lang="tr-TR" b="1" dirty="0">
                <a:solidFill>
                  <a:schemeClr val="bg1"/>
                </a:solidFill>
              </a:rPr>
              <a:t>kimseler olmaları gerekir</a:t>
            </a:r>
            <a:r>
              <a:rPr lang="tr-TR" b="1" dirty="0" smtClean="0">
                <a:solidFill>
                  <a:schemeClr val="bg1"/>
                </a:solidFill>
              </a:rPr>
              <a:t>..</a:t>
            </a:r>
            <a:endParaRPr lang="tr-TR" b="1" dirty="0">
              <a:solidFill>
                <a:schemeClr val="bg1"/>
              </a:solidFill>
            </a:endParaRP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b="1" dirty="0">
                <a:solidFill>
                  <a:schemeClr val="bg1"/>
                </a:solidFill>
              </a:rPr>
              <a:t>Meslek elemanlarının büyük çoğunluğu Milli Eğitim Bakanlığına bağlı okullarda Türkçe Öğretmeni olarak çalışırlar.</a:t>
            </a:r>
          </a:p>
          <a:p>
            <a:r>
              <a:rPr lang="tr-TR" b="1" dirty="0" smtClean="0">
                <a:solidFill>
                  <a:schemeClr val="bg1"/>
                </a:solidFill>
              </a:rPr>
              <a:t>Yazar</a:t>
            </a:r>
            <a:r>
              <a:rPr lang="tr-TR" b="1" dirty="0">
                <a:solidFill>
                  <a:schemeClr val="bg1"/>
                </a:solidFill>
              </a:rPr>
              <a:t>, şair, araştırmacı olabilecekleri gibi editör olarak da çalışabilirler.</a:t>
            </a:r>
          </a:p>
        </p:txBody>
      </p:sp>
      <p:sp>
        <p:nvSpPr>
          <p:cNvPr id="22" name="Dikdörtgen 21"/>
          <p:cNvSpPr/>
          <p:nvPr/>
        </p:nvSpPr>
        <p:spPr>
          <a:xfrm>
            <a:off x="1868752" y="10438485"/>
            <a:ext cx="1606530"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84.880</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30690" y="8242386"/>
            <a:ext cx="1393330"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83.779</a:t>
            </a:r>
            <a:endParaRPr lang="tr-TR" sz="2200" b="1" dirty="0">
              <a:latin typeface="Agent Orange" panose="00000400000000000000" pitchFamily="2" charset="0"/>
              <a:cs typeface="Agent Orange" panose="00000400000000000000" pitchFamily="2" charset="0"/>
            </a:endParaRPr>
          </a:p>
        </p:txBody>
      </p:sp>
      <p:sp>
        <p:nvSpPr>
          <p:cNvPr id="16" name="Dikdörtgen 15"/>
          <p:cNvSpPr/>
          <p:nvPr/>
        </p:nvSpPr>
        <p:spPr>
          <a:xfrm>
            <a:off x="1960924" y="9433483"/>
            <a:ext cx="1422184"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86.363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8017094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49391"/>
            <a:ext cx="6045200" cy="923330"/>
          </a:xfrm>
          <a:prstGeom prst="rect">
            <a:avLst/>
          </a:prstGeom>
          <a:noFill/>
        </p:spPr>
        <p:txBody>
          <a:bodyPr wrap="square" rtlCol="0">
            <a:spAutoFit/>
          </a:bodyPr>
          <a:lstStyle/>
          <a:p>
            <a:pPr algn="ctr"/>
            <a:r>
              <a:rPr lang="tr-TR" sz="5400" dirty="0" smtClean="0">
                <a:solidFill>
                  <a:schemeClr val="bg1"/>
                </a:solidFill>
                <a:latin typeface="Planet Benson 2" panose="02000503000000020004" pitchFamily="2" charset="0"/>
                <a:cs typeface="Agent Orange" panose="00000400000000000000" pitchFamily="2" charset="0"/>
              </a:rPr>
              <a:t>VETERINERLIK</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6" y="3541448"/>
            <a:ext cx="1276311" cy="646331"/>
          </a:xfrm>
          <a:prstGeom prst="rect">
            <a:avLst/>
          </a:prstGeom>
        </p:spPr>
        <p:txBody>
          <a:bodyPr wrap="none">
            <a:spAutoFit/>
          </a:bodyPr>
          <a:lstStyle/>
          <a:p>
            <a:r>
              <a:rPr lang="tr-TR" sz="3600" b="1" dirty="0" smtClean="0">
                <a:latin typeface="Top Secret" panose="02000800000000000000" pitchFamily="2" charset="0"/>
              </a:rPr>
              <a:t>1.993</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ANKARA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385,29</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58.400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SİİRT ÜNİVERSİTESİ</a:t>
            </a: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264,468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190.000</a:t>
            </a:r>
          </a:p>
        </p:txBody>
      </p:sp>
      <p:sp>
        <p:nvSpPr>
          <p:cNvPr id="18" name="Dikdörtgen 17"/>
          <p:cNvSpPr/>
          <p:nvPr/>
        </p:nvSpPr>
        <p:spPr>
          <a:xfrm>
            <a:off x="1949617" y="4672700"/>
            <a:ext cx="1359668" cy="646331"/>
          </a:xfrm>
          <a:prstGeom prst="rect">
            <a:avLst/>
          </a:prstGeom>
        </p:spPr>
        <p:txBody>
          <a:bodyPr wrap="none">
            <a:spAutoFit/>
          </a:bodyPr>
          <a:lstStyle/>
          <a:p>
            <a:r>
              <a:rPr lang="tr-TR" sz="3600" b="1" dirty="0" smtClean="0">
                <a:latin typeface="Top Secret" panose="02000800000000000000" pitchFamily="2" charset="0"/>
              </a:rPr>
              <a:t>2.038</a:t>
            </a:r>
            <a:endParaRPr lang="tr-TR" sz="4800" b="1" dirty="0">
              <a:latin typeface="Top Secret" panose="02000800000000000000" pitchFamily="2" charset="0"/>
            </a:endParaRPr>
          </a:p>
        </p:txBody>
      </p:sp>
      <p:sp>
        <p:nvSpPr>
          <p:cNvPr id="19" name="Dikdörtgen 18"/>
          <p:cNvSpPr/>
          <p:nvPr/>
        </p:nvSpPr>
        <p:spPr>
          <a:xfrm>
            <a:off x="2005804" y="5829352"/>
            <a:ext cx="1375698" cy="646331"/>
          </a:xfrm>
          <a:prstGeom prst="rect">
            <a:avLst/>
          </a:prstGeom>
        </p:spPr>
        <p:txBody>
          <a:bodyPr wrap="none">
            <a:spAutoFit/>
          </a:bodyPr>
          <a:lstStyle/>
          <a:p>
            <a:r>
              <a:rPr lang="tr-TR" sz="3600" b="1" dirty="0" smtClean="0">
                <a:latin typeface="Top Secret" panose="02000800000000000000" pitchFamily="2" charset="0"/>
              </a:rPr>
              <a:t>2.063</a:t>
            </a:r>
            <a:endParaRPr lang="tr-TR" sz="4800" b="1" dirty="0">
              <a:latin typeface="Top Secret" panose="02000800000000000000" pitchFamily="2" charset="0"/>
            </a:endParaRPr>
          </a:p>
        </p:txBody>
      </p:sp>
      <p:sp>
        <p:nvSpPr>
          <p:cNvPr id="3" name="Metin kutusu 2"/>
          <p:cNvSpPr txBox="1"/>
          <p:nvPr/>
        </p:nvSpPr>
        <p:spPr>
          <a:xfrm>
            <a:off x="3530029" y="2321443"/>
            <a:ext cx="6641433" cy="7200433"/>
          </a:xfrm>
          <a:prstGeom prst="rect">
            <a:avLst/>
          </a:prstGeom>
          <a:noFill/>
        </p:spPr>
        <p:txBody>
          <a:bodyPr wrap="square" rtlCol="0">
            <a:spAutoFit/>
          </a:bodyPr>
          <a:lstStyle/>
          <a:p>
            <a:r>
              <a:rPr lang="tr-TR" sz="1500" b="1" u="sng" dirty="0" smtClean="0">
                <a:solidFill>
                  <a:srgbClr val="FF0000"/>
                </a:solidFill>
                <a:latin typeface="Arial Black" panose="020B0A04020102020204" pitchFamily="34" charset="0"/>
              </a:rPr>
              <a:t>PROGRAMIN AMACI: </a:t>
            </a:r>
          </a:p>
          <a:p>
            <a:r>
              <a:rPr lang="tr-TR" sz="1500" b="1" dirty="0">
                <a:solidFill>
                  <a:schemeClr val="bg1"/>
                </a:solidFill>
              </a:rPr>
              <a:t>Evcil, küçük ve büyükbaş hayvanların sağlığının korunması, hastalıkların teşhisi, tedavisi, hayvanlar arasında salgın hastalık ve (</a:t>
            </a:r>
            <a:r>
              <a:rPr lang="tr-TR" sz="1500" b="1" dirty="0" err="1">
                <a:solidFill>
                  <a:schemeClr val="bg1"/>
                </a:solidFill>
              </a:rPr>
              <a:t>zoonozlarla</a:t>
            </a:r>
            <a:r>
              <a:rPr lang="tr-TR" sz="1500" b="1" dirty="0">
                <a:solidFill>
                  <a:schemeClr val="bg1"/>
                </a:solidFill>
              </a:rPr>
              <a:t>) hayvandan insana geçen hastalıklarla mücadele, hayvan ırklarının iyileştirilmesi, hayvansal ürünlerin artırılması, bunların insan sağlığındaki yeri konularında çalışmalar yapan kişidir.</a:t>
            </a:r>
            <a:endParaRPr lang="tr-TR" sz="1500" b="1" u="sng" dirty="0" smtClean="0">
              <a:solidFill>
                <a:srgbClr val="FF0000"/>
              </a:solidFill>
              <a:latin typeface="Arial Black" panose="020B0A04020102020204" pitchFamily="34" charset="0"/>
            </a:endParaRPr>
          </a:p>
          <a:p>
            <a:r>
              <a:rPr lang="tr-TR" sz="1500" b="1" u="sng" dirty="0" smtClean="0">
                <a:solidFill>
                  <a:srgbClr val="FF0000"/>
                </a:solidFill>
                <a:latin typeface="Arial Black" panose="020B0A04020102020204" pitchFamily="34" charset="0"/>
              </a:rPr>
              <a:t>GEREKEN NİTELİKLER: </a:t>
            </a:r>
            <a:endParaRPr lang="tr-TR" sz="1500" b="1" dirty="0" smtClean="0">
              <a:solidFill>
                <a:schemeClr val="bg1"/>
              </a:solidFill>
            </a:endParaRPr>
          </a:p>
          <a:p>
            <a:r>
              <a:rPr lang="tr-TR" sz="1500" b="1" dirty="0">
                <a:solidFill>
                  <a:schemeClr val="bg1"/>
                </a:solidFill>
              </a:rPr>
              <a:t> • İnceleme, araştırma merakı olan, iyi gözlem yapabilen,</a:t>
            </a:r>
          </a:p>
          <a:p>
            <a:r>
              <a:rPr lang="tr-TR" sz="1500" b="1" dirty="0">
                <a:solidFill>
                  <a:schemeClr val="bg1"/>
                </a:solidFill>
              </a:rPr>
              <a:t>• Fen bilimlerine özellikle biyolojiye ve kimyaya ilgi duyan,</a:t>
            </a:r>
          </a:p>
          <a:p>
            <a:r>
              <a:rPr lang="tr-TR" sz="1500" b="1" dirty="0">
                <a:solidFill>
                  <a:schemeClr val="bg1"/>
                </a:solidFill>
              </a:rPr>
              <a:t>• Hayvanlarla ilgilenmekten hoşlanan,</a:t>
            </a:r>
          </a:p>
          <a:p>
            <a:r>
              <a:rPr lang="tr-TR" sz="1500" b="1" dirty="0">
                <a:solidFill>
                  <a:schemeClr val="bg1"/>
                </a:solidFill>
              </a:rPr>
              <a:t>• Çabuk ve doğru karar verebilen,</a:t>
            </a:r>
          </a:p>
          <a:p>
            <a:r>
              <a:rPr lang="tr-TR" sz="1500" b="1" dirty="0">
                <a:solidFill>
                  <a:schemeClr val="bg1"/>
                </a:solidFill>
              </a:rPr>
              <a:t>• Sabırlı, dikkatli, düzenli,</a:t>
            </a:r>
          </a:p>
          <a:p>
            <a:r>
              <a:rPr lang="tr-TR" sz="1500" b="1" dirty="0">
                <a:solidFill>
                  <a:schemeClr val="bg1"/>
                </a:solidFill>
              </a:rPr>
              <a:t>• Görme, işitme duyuları ile el ve ayakları sağlam,</a:t>
            </a:r>
          </a:p>
          <a:p>
            <a:r>
              <a:rPr lang="tr-TR" sz="1500" b="1" dirty="0">
                <a:solidFill>
                  <a:schemeClr val="bg1"/>
                </a:solidFill>
              </a:rPr>
              <a:t>• Sorumluluk sahibi</a:t>
            </a:r>
          </a:p>
          <a:p>
            <a:r>
              <a:rPr lang="tr-TR" sz="1500" b="1" dirty="0">
                <a:solidFill>
                  <a:schemeClr val="bg1"/>
                </a:solidFill>
              </a:rPr>
              <a:t>kimseler olmaları gerekir.</a:t>
            </a:r>
            <a:endParaRPr lang="tr-TR" sz="1500" b="1" u="sng" dirty="0" smtClean="0">
              <a:solidFill>
                <a:srgbClr val="FF0000"/>
              </a:solidFill>
              <a:latin typeface="Arial Black" panose="020B0A04020102020204" pitchFamily="34" charset="0"/>
            </a:endParaRPr>
          </a:p>
          <a:p>
            <a:r>
              <a:rPr lang="tr-TR" sz="1500" b="1" u="sng" dirty="0" smtClean="0">
                <a:solidFill>
                  <a:srgbClr val="FF0000"/>
                </a:solidFill>
                <a:latin typeface="Arial Black" panose="020B0A04020102020204" pitchFamily="34" charset="0"/>
              </a:rPr>
              <a:t>ÇALIŞMA ALANLARI:</a:t>
            </a:r>
          </a:p>
          <a:p>
            <a:r>
              <a:rPr lang="tr-TR" sz="1500" b="1" dirty="0">
                <a:solidFill>
                  <a:schemeClr val="bg1"/>
                </a:solidFill>
              </a:rPr>
              <a:t>Veteriner Fakültesi mezunları ve Uzman Veterinerler; Tarım ve Köy İşleri Bakanlığı, Çevre ve Orman Bakanlığı ve Gümrük Muhafaza Müdürlüklerinin hayvan sağlığı bölümlerinde, Türkiye Jokey Kulübüne bağlı hayvan hastanelerinde, Büyükşehir, il ve ilçe belediyelerinin hayvan hastanesi, hayvan barınakları, kesimhaneler ve gıda denetim birimlerinde, akademik personel olarak Veteriner Fakültelerinde ve Tarım ve </a:t>
            </a:r>
            <a:r>
              <a:rPr lang="tr-TR" sz="1500" b="1" dirty="0" smtClean="0">
                <a:solidFill>
                  <a:schemeClr val="bg1"/>
                </a:solidFill>
              </a:rPr>
              <a:t>Köy işleri </a:t>
            </a:r>
            <a:r>
              <a:rPr lang="tr-TR" sz="1500" b="1" dirty="0">
                <a:solidFill>
                  <a:schemeClr val="bg1"/>
                </a:solidFill>
              </a:rPr>
              <a:t>Bakanlığına bağlı Veteriner Meslek Liselerinde, Tarım İşletmeleri Genel Müdürlüğü merkez ve hayvan ıslahı ve üretim kurumlarında, Veteriner Kontrol ve Araştırma Enstitüleri bölge </a:t>
            </a:r>
            <a:r>
              <a:rPr lang="tr-TR" sz="1500" b="1" dirty="0" smtClean="0">
                <a:solidFill>
                  <a:schemeClr val="bg1"/>
                </a:solidFill>
              </a:rPr>
              <a:t>laboratuvarlarında, </a:t>
            </a:r>
            <a:r>
              <a:rPr lang="tr-TR" sz="1500" b="1" dirty="0">
                <a:solidFill>
                  <a:schemeClr val="bg1"/>
                </a:solidFill>
              </a:rPr>
              <a:t>Et ve Balık Kurumu, özel sektör et kombinaları, Süt Endüstrisi Kurumu, Yapağı ve Tiftik A.Ş, Yem Sanayiinde Sağlık Bakanlığına bağlı Enstitü ve Halk Sağlığı laboratuvarlarında, TÜBİTAK Araştırma Laboratuvarlarında, Milli Prodüktivite Merkezinde, Devlet Planlama Teşkilatında, ordu hayvan sağlığı ve gıda kontrol hizmetlerinde; ilaç firmaları, özel sektör çiftlikleri ve hayvansal üretime dayalı gıda sanayiinde, halk sağlığı ve çevre sağlığıyla ilgili tüm kamu kurum ve kuruluşlarında sağlık kontrol, kalite kontrol, üretme, işletme ve yönetim alanlarında, hayvan derisi işleyen fabrikalarda görev yapabilir ve mevcut kanunlara göre kendi kliniklerini açabilirler.</a:t>
            </a:r>
          </a:p>
        </p:txBody>
      </p:sp>
      <p:sp>
        <p:nvSpPr>
          <p:cNvPr id="22" name="Dikdörtgen 21"/>
          <p:cNvSpPr/>
          <p:nvPr/>
        </p:nvSpPr>
        <p:spPr>
          <a:xfrm>
            <a:off x="2005008" y="10438485"/>
            <a:ext cx="1334020"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71.916</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66757" y="8242386"/>
            <a:ext cx="1321196"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67.57</a:t>
            </a:r>
            <a:r>
              <a:rPr lang="tr-TR" sz="2200" b="1" dirty="0">
                <a:latin typeface="Agent Orange" panose="00000400000000000000" pitchFamily="2" charset="0"/>
                <a:cs typeface="Agent Orange" panose="00000400000000000000" pitchFamily="2" charset="0"/>
              </a:rPr>
              <a:t>1</a:t>
            </a:r>
            <a:endParaRPr lang="tr-TR" sz="2200" b="1" dirty="0" smtClean="0">
              <a:latin typeface="Agent Orange" panose="00000400000000000000" pitchFamily="2" charset="0"/>
              <a:cs typeface="Agent Orange" panose="00000400000000000000" pitchFamily="2" charset="0"/>
            </a:endParaRPr>
          </a:p>
        </p:txBody>
      </p:sp>
      <p:sp>
        <p:nvSpPr>
          <p:cNvPr id="16" name="Dikdörtgen 15"/>
          <p:cNvSpPr/>
          <p:nvPr/>
        </p:nvSpPr>
        <p:spPr>
          <a:xfrm>
            <a:off x="1823227" y="9349276"/>
            <a:ext cx="1604928" cy="584775"/>
          </a:xfrm>
          <a:prstGeom prst="rect">
            <a:avLst/>
          </a:prstGeom>
        </p:spPr>
        <p:txBody>
          <a:bodyPr wrap="none">
            <a:spAutoFit/>
          </a:bodyPr>
          <a:lstStyle/>
          <a:p>
            <a:pPr algn="ctr"/>
            <a:r>
              <a:rPr lang="tr-TR" sz="1600" b="1" dirty="0" smtClean="0">
                <a:latin typeface="Agent Orange" panose="00000400000000000000" pitchFamily="2" charset="0"/>
                <a:cs typeface="Agent Orange" panose="00000400000000000000" pitchFamily="2" charset="0"/>
              </a:rPr>
              <a:t>PUAN</a:t>
            </a:r>
          </a:p>
          <a:p>
            <a:pPr algn="ctr"/>
            <a:r>
              <a:rPr lang="tr-TR" sz="1600" b="1" dirty="0" smtClean="0">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7012817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293791"/>
            <a:ext cx="6045200" cy="1754326"/>
          </a:xfrm>
          <a:prstGeom prst="rect">
            <a:avLst/>
          </a:prstGeom>
          <a:noFill/>
        </p:spPr>
        <p:txBody>
          <a:bodyPr wrap="square" rtlCol="0">
            <a:spAutoFit/>
          </a:bodyPr>
          <a:lstStyle/>
          <a:p>
            <a:pPr algn="ctr"/>
            <a:r>
              <a:rPr lang="tr-TR" sz="5400" dirty="0" smtClean="0">
                <a:solidFill>
                  <a:schemeClr val="bg1"/>
                </a:solidFill>
                <a:latin typeface="Planet Benson 2" panose="02000503000000020004" pitchFamily="2" charset="0"/>
                <a:cs typeface="Agent Orange" panose="00000400000000000000" pitchFamily="2" charset="0"/>
              </a:rPr>
              <a:t>OTOMOTIV MÜHENDISLIGI</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6" y="3541448"/>
            <a:ext cx="1136850" cy="646331"/>
          </a:xfrm>
          <a:prstGeom prst="rect">
            <a:avLst/>
          </a:prstGeom>
        </p:spPr>
        <p:txBody>
          <a:bodyPr wrap="none">
            <a:spAutoFit/>
          </a:bodyPr>
          <a:lstStyle/>
          <a:p>
            <a:r>
              <a:rPr lang="tr-TR" sz="3600" b="1" dirty="0" smtClean="0">
                <a:latin typeface="Top Secret" panose="02000800000000000000" pitchFamily="2" charset="0"/>
              </a:rPr>
              <a:t>1.128</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439,801</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26.600</a:t>
            </a:r>
            <a:endParaRPr lang="tr-TR" sz="1600" b="1" dirty="0">
              <a:latin typeface="Arial Black" panose="020B0A04020102020204" pitchFamily="34" charset="0"/>
            </a:endParaRPr>
          </a:p>
        </p:txBody>
      </p:sp>
      <p:sp>
        <p:nvSpPr>
          <p:cNvPr id="17" name="Metin kutusu 16"/>
          <p:cNvSpPr txBox="1"/>
          <p:nvPr/>
        </p:nvSpPr>
        <p:spPr>
          <a:xfrm>
            <a:off x="7216272" y="10886396"/>
            <a:ext cx="3481137" cy="584775"/>
          </a:xfrm>
          <a:prstGeom prst="rect">
            <a:avLst/>
          </a:prstGeom>
          <a:noFill/>
        </p:spPr>
        <p:txBody>
          <a:bodyPr wrap="square" rtlCol="0">
            <a:spAutoFit/>
          </a:bodyPr>
          <a:lstStyle/>
          <a:p>
            <a:pPr algn="ctr"/>
            <a:r>
              <a:rPr lang="tr-TR" sz="1600" b="1" dirty="0" smtClean="0">
                <a:latin typeface="Arial Black" panose="020B0A04020102020204" pitchFamily="34" charset="0"/>
              </a:rPr>
              <a:t>FIRAT ÜNİVERSİTESİ</a:t>
            </a:r>
          </a:p>
          <a:p>
            <a:pPr algn="ctr"/>
            <a:r>
              <a:rPr lang="tr-TR" sz="1600" b="1" dirty="0" smtClean="0">
                <a:latin typeface="Arial Black" panose="020B0A04020102020204" pitchFamily="34" charset="0"/>
              </a:rPr>
              <a:t>TABAN PUAN OLUŞMADI.</a:t>
            </a:r>
          </a:p>
        </p:txBody>
      </p:sp>
      <p:sp>
        <p:nvSpPr>
          <p:cNvPr id="18" name="Dikdörtgen 17"/>
          <p:cNvSpPr/>
          <p:nvPr/>
        </p:nvSpPr>
        <p:spPr>
          <a:xfrm>
            <a:off x="2051217" y="4672700"/>
            <a:ext cx="992579" cy="646331"/>
          </a:xfrm>
          <a:prstGeom prst="rect">
            <a:avLst/>
          </a:prstGeom>
        </p:spPr>
        <p:txBody>
          <a:bodyPr wrap="none">
            <a:spAutoFit/>
          </a:bodyPr>
          <a:lstStyle/>
          <a:p>
            <a:r>
              <a:rPr lang="tr-TR" sz="3600" b="1" dirty="0" smtClean="0">
                <a:latin typeface="Top Secret" panose="02000800000000000000" pitchFamily="2" charset="0"/>
              </a:rPr>
              <a:t>905</a:t>
            </a:r>
            <a:endParaRPr lang="tr-TR" sz="4800" b="1" dirty="0">
              <a:latin typeface="Top Secret" panose="02000800000000000000" pitchFamily="2" charset="0"/>
            </a:endParaRPr>
          </a:p>
        </p:txBody>
      </p:sp>
      <p:sp>
        <p:nvSpPr>
          <p:cNvPr id="19" name="Dikdörtgen 18"/>
          <p:cNvSpPr/>
          <p:nvPr/>
        </p:nvSpPr>
        <p:spPr>
          <a:xfrm>
            <a:off x="2132804" y="5829352"/>
            <a:ext cx="987771" cy="646331"/>
          </a:xfrm>
          <a:prstGeom prst="rect">
            <a:avLst/>
          </a:prstGeom>
        </p:spPr>
        <p:txBody>
          <a:bodyPr wrap="none">
            <a:spAutoFit/>
          </a:bodyPr>
          <a:lstStyle/>
          <a:p>
            <a:r>
              <a:rPr lang="tr-TR" sz="3600" b="1" dirty="0" smtClean="0">
                <a:latin typeface="Top Secret" panose="02000800000000000000" pitchFamily="2" charset="0"/>
              </a:rPr>
              <a:t>967</a:t>
            </a:r>
            <a:endParaRPr lang="tr-TR" sz="4800" b="1" dirty="0">
              <a:latin typeface="Top Secret" panose="02000800000000000000" pitchFamily="2" charset="0"/>
            </a:endParaRPr>
          </a:p>
        </p:txBody>
      </p:sp>
      <p:sp>
        <p:nvSpPr>
          <p:cNvPr id="3" name="Metin kutusu 2"/>
          <p:cNvSpPr txBox="1"/>
          <p:nvPr/>
        </p:nvSpPr>
        <p:spPr>
          <a:xfrm>
            <a:off x="3530029" y="2321443"/>
            <a:ext cx="6641433" cy="7478970"/>
          </a:xfrm>
          <a:prstGeom prst="rect">
            <a:avLst/>
          </a:prstGeom>
          <a:noFill/>
        </p:spPr>
        <p:txBody>
          <a:bodyPr wrap="square" rtlCol="0">
            <a:spAutoFit/>
          </a:bodyPr>
          <a:lstStyle/>
          <a:p>
            <a:r>
              <a:rPr lang="tr-TR" sz="2000" b="1" u="sng" dirty="0" smtClean="0">
                <a:solidFill>
                  <a:srgbClr val="FF0000"/>
                </a:solidFill>
                <a:latin typeface="Arial Black" panose="020B0A04020102020204" pitchFamily="34" charset="0"/>
              </a:rPr>
              <a:t>PROGRAMIN AMACI: </a:t>
            </a:r>
          </a:p>
          <a:p>
            <a:r>
              <a:rPr lang="tr-TR" sz="2000" b="1" dirty="0">
                <a:solidFill>
                  <a:schemeClr val="bg1"/>
                </a:solidFill>
              </a:rPr>
              <a:t>Kamyon, otobüs, minibüs, otomobil gibi motorlu kara taşıt araçlarını planlayan ve üretimini denetleyen kişidir</a:t>
            </a:r>
            <a:r>
              <a:rPr lang="tr-TR" sz="2000" b="1" dirty="0" smtClean="0">
                <a:solidFill>
                  <a:schemeClr val="bg1"/>
                </a:solidFill>
              </a:rPr>
              <a:t>.</a:t>
            </a: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GEREKEN NİTELİKLER: </a:t>
            </a:r>
            <a:endParaRPr lang="tr-TR" sz="2000" b="1" dirty="0" smtClean="0">
              <a:solidFill>
                <a:schemeClr val="bg1"/>
              </a:solidFill>
            </a:endParaRPr>
          </a:p>
          <a:p>
            <a:r>
              <a:rPr lang="tr-TR" sz="2000" b="1" dirty="0">
                <a:solidFill>
                  <a:schemeClr val="bg1"/>
                </a:solidFill>
              </a:rPr>
              <a:t> Otomotiv mühendisi olmak isteyenlerin;</a:t>
            </a:r>
          </a:p>
          <a:p>
            <a:r>
              <a:rPr lang="tr-TR" sz="2000" b="1" dirty="0">
                <a:solidFill>
                  <a:schemeClr val="bg1"/>
                </a:solidFill>
              </a:rPr>
              <a:t>• Şekil ve uzay ilişkilerini görebilme yeteneğine sahip,</a:t>
            </a:r>
          </a:p>
          <a:p>
            <a:r>
              <a:rPr lang="tr-TR" sz="2000" b="1" dirty="0">
                <a:solidFill>
                  <a:schemeClr val="bg1"/>
                </a:solidFill>
              </a:rPr>
              <a:t>• Matematik ve fizik konularına ilgili ve bu alanda başarılı,</a:t>
            </a:r>
          </a:p>
          <a:p>
            <a:r>
              <a:rPr lang="tr-TR" sz="2000" b="1" dirty="0">
                <a:solidFill>
                  <a:schemeClr val="bg1"/>
                </a:solidFill>
              </a:rPr>
              <a:t>• Mekaniğe karşı ilgi duyan,</a:t>
            </a:r>
          </a:p>
          <a:p>
            <a:r>
              <a:rPr lang="tr-TR" sz="2000" b="1" dirty="0">
                <a:solidFill>
                  <a:schemeClr val="bg1"/>
                </a:solidFill>
              </a:rPr>
              <a:t>• Yaratıcı, tasarım gücü yüksek</a:t>
            </a:r>
          </a:p>
          <a:p>
            <a:r>
              <a:rPr lang="tr-TR" sz="2000" b="1" dirty="0">
                <a:solidFill>
                  <a:schemeClr val="bg1"/>
                </a:solidFill>
              </a:rPr>
              <a:t>kimseler olmaları gerekir</a:t>
            </a:r>
            <a:r>
              <a:rPr lang="tr-TR" sz="2000" b="1" dirty="0" smtClean="0">
                <a:solidFill>
                  <a:schemeClr val="bg1"/>
                </a:solidFill>
              </a:rPr>
              <a:t>.</a:t>
            </a:r>
          </a:p>
          <a:p>
            <a:endParaRPr lang="tr-TR" sz="2000" b="1" u="sng" dirty="0" smtClean="0">
              <a:solidFill>
                <a:srgbClr val="FF0000"/>
              </a:solidFill>
              <a:latin typeface="Arial Black" panose="020B0A04020102020204" pitchFamily="34" charset="0"/>
            </a:endParaRPr>
          </a:p>
          <a:p>
            <a:r>
              <a:rPr lang="tr-TR" sz="2000" b="1" u="sng" dirty="0" smtClean="0">
                <a:solidFill>
                  <a:srgbClr val="FF0000"/>
                </a:solidFill>
                <a:latin typeface="Arial Black" panose="020B0A04020102020204" pitchFamily="34" charset="0"/>
              </a:rPr>
              <a:t>ÇALIŞMA ALANLARI:</a:t>
            </a:r>
          </a:p>
          <a:p>
            <a:r>
              <a:rPr lang="tr-TR" sz="2000" b="1" dirty="0">
                <a:solidFill>
                  <a:schemeClr val="bg1"/>
                </a:solidFill>
              </a:rPr>
              <a:t>Otomotiv sektörü ülkemizde en gelişmiş sektörler arasında yer almaktadır. Özellikle İstanbul, Bursa, İzmir gibi illerimizde özel sektöre ait otomotiv motor ve cihazlarının üretimini yapan fabrikalar vardır. Bu nedenle özellikle otomotiv sanayinin gelişmiş olduğu bölgelerde çalışabilirler.</a:t>
            </a:r>
          </a:p>
          <a:p>
            <a:r>
              <a:rPr lang="tr-TR" sz="2000" b="1" dirty="0">
                <a:solidFill>
                  <a:schemeClr val="bg1"/>
                </a:solidFill>
              </a:rPr>
              <a:t>Çalışma ve Sosyal Güvenlik Bakanlığınca onaylanan eğitim kurumlarından eğitim alıp, eğitim sonunda “Eğitim Katılma Belgesi” ile Bakanlıkça açılan İş Güvenliği Uzmanlığı Sınavında 70 ve üzeri puan alanlar İş Güvenliği Uzmanı Belgesi almaya hak kazanarak, İş Güvenliği Uzmanı olarak da çalışabilirler.</a:t>
            </a:r>
          </a:p>
        </p:txBody>
      </p:sp>
      <p:sp>
        <p:nvSpPr>
          <p:cNvPr id="22" name="Dikdörtgen 21"/>
          <p:cNvSpPr/>
          <p:nvPr/>
        </p:nvSpPr>
        <p:spPr>
          <a:xfrm>
            <a:off x="2269504" y="10438485"/>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41"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p>
        </p:txBody>
      </p:sp>
      <p:sp>
        <p:nvSpPr>
          <p:cNvPr id="16" name="Dikdörtgen 15"/>
          <p:cNvSpPr/>
          <p:nvPr/>
        </p:nvSpPr>
        <p:spPr>
          <a:xfrm>
            <a:off x="2196729" y="9349276"/>
            <a:ext cx="857927" cy="461665"/>
          </a:xfrm>
          <a:prstGeom prst="rect">
            <a:avLst/>
          </a:prstGeom>
        </p:spPr>
        <p:txBody>
          <a:bodyPr wrap="none">
            <a:spAutoFit/>
          </a:bodyPr>
          <a:lstStyle/>
          <a:p>
            <a:pPr algn="ctr"/>
            <a:r>
              <a:rPr lang="tr-TR" sz="2400" b="1" dirty="0" smtClean="0">
                <a:latin typeface="Agent Orange" panose="00000400000000000000" pitchFamily="2" charset="0"/>
                <a:cs typeface="Agent Orange" panose="00000400000000000000" pitchFamily="2" charset="0"/>
              </a:rPr>
              <a:t>---</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9687807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293791"/>
            <a:ext cx="6045200" cy="1754326"/>
          </a:xfrm>
          <a:prstGeom prst="rect">
            <a:avLst/>
          </a:prstGeom>
          <a:noFill/>
        </p:spPr>
        <p:txBody>
          <a:bodyPr wrap="square" rtlCol="0">
            <a:spAutoFit/>
          </a:bodyPr>
          <a:lstStyle/>
          <a:p>
            <a:pPr algn="ctr"/>
            <a:r>
              <a:rPr lang="tr-TR" sz="5400" dirty="0" smtClean="0">
                <a:solidFill>
                  <a:schemeClr val="bg1"/>
                </a:solidFill>
                <a:latin typeface="Planet Benson 2" panose="02000503000000020004" pitchFamily="2" charset="0"/>
                <a:cs typeface="Agent Orange" panose="00000400000000000000" pitchFamily="2" charset="0"/>
              </a:rPr>
              <a:t>ALMANCA ÖGRETMELIGI</a:t>
            </a:r>
            <a:endParaRPr lang="tr-TR" sz="5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65336" y="3541448"/>
            <a:ext cx="987771" cy="646331"/>
          </a:xfrm>
          <a:prstGeom prst="rect">
            <a:avLst/>
          </a:prstGeom>
        </p:spPr>
        <p:txBody>
          <a:bodyPr wrap="none">
            <a:spAutoFit/>
          </a:bodyPr>
          <a:lstStyle/>
          <a:p>
            <a:r>
              <a:rPr lang="tr-TR" sz="3600" b="1" dirty="0" smtClean="0">
                <a:latin typeface="Top Secret" panose="02000800000000000000" pitchFamily="2" charset="0"/>
              </a:rPr>
              <a:t>956</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DİL-1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DİL-1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ULUDAĞ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a:t>
            </a:r>
            <a:r>
              <a:rPr lang="tr-TR" sz="1600" b="1" dirty="0">
                <a:latin typeface="Arial Black" panose="020B0A04020102020204" pitchFamily="34" charset="0"/>
              </a:rPr>
              <a:t>: 343,681</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20.700</a:t>
            </a:r>
            <a:endParaRPr lang="tr-TR" sz="1600" b="1" dirty="0">
              <a:latin typeface="Arial Black" panose="020B0A04020102020204" pitchFamily="34" charset="0"/>
            </a:endParaRPr>
          </a:p>
        </p:txBody>
      </p:sp>
      <p:sp>
        <p:nvSpPr>
          <p:cNvPr id="17" name="Metin kutusu 16"/>
          <p:cNvSpPr txBox="1"/>
          <p:nvPr/>
        </p:nvSpPr>
        <p:spPr>
          <a:xfrm>
            <a:off x="7216272" y="10784796"/>
            <a:ext cx="3481137" cy="830997"/>
          </a:xfrm>
          <a:prstGeom prst="rect">
            <a:avLst/>
          </a:prstGeom>
          <a:noFill/>
        </p:spPr>
        <p:txBody>
          <a:bodyPr wrap="square" rtlCol="0">
            <a:spAutoFit/>
          </a:bodyPr>
          <a:lstStyle/>
          <a:p>
            <a:pPr algn="ctr"/>
            <a:r>
              <a:rPr lang="tr-TR" sz="1400" b="1" dirty="0" smtClean="0">
                <a:latin typeface="Arial Black" panose="020B0A04020102020204" pitchFamily="34" charset="0"/>
              </a:rPr>
              <a:t>DOKUZEYLÜL</a:t>
            </a:r>
            <a:r>
              <a:rPr lang="tr-TR" sz="1600" b="1" dirty="0" smtClean="0">
                <a:latin typeface="Arial Black" panose="020B0A04020102020204" pitchFamily="34" charset="0"/>
              </a:rPr>
              <a:t> </a:t>
            </a:r>
            <a:r>
              <a:rPr lang="tr-TR" sz="1400" b="1" dirty="0" smtClean="0">
                <a:latin typeface="Arial Black" panose="020B0A04020102020204" pitchFamily="34" charset="0"/>
              </a:rPr>
              <a:t>ÜNİVERSİTESİ</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TABAN PUAN</a:t>
            </a:r>
            <a:r>
              <a:rPr lang="tr-TR" sz="1600" b="1" dirty="0">
                <a:latin typeface="Arial Black" panose="020B0A04020102020204" pitchFamily="34" charset="0"/>
              </a:rPr>
              <a:t>: 225,888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54.500</a:t>
            </a:r>
          </a:p>
        </p:txBody>
      </p:sp>
      <p:sp>
        <p:nvSpPr>
          <p:cNvPr id="18" name="Dikdörtgen 17"/>
          <p:cNvSpPr/>
          <p:nvPr/>
        </p:nvSpPr>
        <p:spPr>
          <a:xfrm>
            <a:off x="2152817" y="4672700"/>
            <a:ext cx="971741" cy="646331"/>
          </a:xfrm>
          <a:prstGeom prst="rect">
            <a:avLst/>
          </a:prstGeom>
        </p:spPr>
        <p:txBody>
          <a:bodyPr wrap="none">
            <a:spAutoFit/>
          </a:bodyPr>
          <a:lstStyle/>
          <a:p>
            <a:r>
              <a:rPr lang="tr-TR" sz="3600" b="1" dirty="0" smtClean="0">
                <a:latin typeface="Top Secret" panose="02000800000000000000" pitchFamily="2" charset="0"/>
              </a:rPr>
              <a:t>789</a:t>
            </a:r>
            <a:endParaRPr lang="tr-TR" sz="4800" b="1" dirty="0">
              <a:latin typeface="Top Secret" panose="02000800000000000000" pitchFamily="2" charset="0"/>
            </a:endParaRPr>
          </a:p>
        </p:txBody>
      </p:sp>
      <p:sp>
        <p:nvSpPr>
          <p:cNvPr id="19" name="Dikdörtgen 18"/>
          <p:cNvSpPr/>
          <p:nvPr/>
        </p:nvSpPr>
        <p:spPr>
          <a:xfrm>
            <a:off x="2183604" y="5829352"/>
            <a:ext cx="936475" cy="646331"/>
          </a:xfrm>
          <a:prstGeom prst="rect">
            <a:avLst/>
          </a:prstGeom>
        </p:spPr>
        <p:txBody>
          <a:bodyPr wrap="none">
            <a:spAutoFit/>
          </a:bodyPr>
          <a:lstStyle/>
          <a:p>
            <a:r>
              <a:rPr lang="tr-TR" sz="3600" b="1" dirty="0" smtClean="0">
                <a:latin typeface="Top Secret" panose="02000800000000000000" pitchFamily="2" charset="0"/>
              </a:rPr>
              <a:t>725</a:t>
            </a:r>
            <a:endParaRPr lang="tr-TR" sz="4800" b="1" dirty="0">
              <a:latin typeface="Top Secret" panose="02000800000000000000" pitchFamily="2" charset="0"/>
            </a:endParaRPr>
          </a:p>
        </p:txBody>
      </p:sp>
      <p:sp>
        <p:nvSpPr>
          <p:cNvPr id="3" name="Metin kutusu 2"/>
          <p:cNvSpPr txBox="1"/>
          <p:nvPr/>
        </p:nvSpPr>
        <p:spPr>
          <a:xfrm>
            <a:off x="3530029" y="4077805"/>
            <a:ext cx="6641433" cy="3108543"/>
          </a:xfrm>
          <a:prstGeom prst="rect">
            <a:avLst/>
          </a:prstGeom>
          <a:noFill/>
        </p:spPr>
        <p:txBody>
          <a:bodyPr wrap="square" rtlCol="0">
            <a:spAutoFit/>
          </a:bodyPr>
          <a:lstStyle/>
          <a:p>
            <a:pPr algn="ctr"/>
            <a:r>
              <a:rPr lang="tr-TR" sz="2800" b="1" i="1" dirty="0">
                <a:solidFill>
                  <a:schemeClr val="bg1"/>
                </a:solidFill>
                <a:latin typeface="Arial Black" panose="020B0A04020102020204" pitchFamily="34" charset="0"/>
              </a:rPr>
              <a:t>Bu bölümün amacı ortaöğretim kurumlarına Almanca öğretmeni yetiştirmektir. Mezunlar orta dereceli resmi ve özel okullarda öğretmen olarak çalışabilmektedirler. Özel sektörde iş bulabilirler.</a:t>
            </a:r>
            <a:r>
              <a:rPr lang="tr-TR" sz="2800" b="1" i="1" dirty="0" smtClean="0">
                <a:solidFill>
                  <a:schemeClr val="bg1"/>
                </a:solidFill>
              </a:rPr>
              <a:t>.</a:t>
            </a:r>
            <a:endParaRPr lang="tr-TR" sz="2800" b="1" i="1" dirty="0">
              <a:solidFill>
                <a:schemeClr val="bg1"/>
              </a:solidFill>
            </a:endParaRPr>
          </a:p>
        </p:txBody>
      </p:sp>
      <p:sp>
        <p:nvSpPr>
          <p:cNvPr id="22" name="Dikdörtgen 21"/>
          <p:cNvSpPr/>
          <p:nvPr/>
        </p:nvSpPr>
        <p:spPr>
          <a:xfrm>
            <a:off x="1864747" y="10438485"/>
            <a:ext cx="1614545"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80.035</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05844" y="8242386"/>
            <a:ext cx="1443024"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74.287</a:t>
            </a:r>
          </a:p>
        </p:txBody>
      </p:sp>
      <p:sp>
        <p:nvSpPr>
          <p:cNvPr id="16" name="Dikdörtgen 15"/>
          <p:cNvSpPr/>
          <p:nvPr/>
        </p:nvSpPr>
        <p:spPr>
          <a:xfrm>
            <a:off x="1901777" y="9349276"/>
            <a:ext cx="1447832"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76.843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1331352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1591"/>
            <a:ext cx="6045200" cy="1200329"/>
          </a:xfrm>
          <a:prstGeom prst="rect">
            <a:avLst/>
          </a:prstGeom>
          <a:noFill/>
        </p:spPr>
        <p:txBody>
          <a:bodyPr wrap="square" rtlCol="0">
            <a:spAutoFit/>
          </a:bodyPr>
          <a:lstStyle/>
          <a:p>
            <a:pPr algn="ctr"/>
            <a:r>
              <a:rPr lang="tr-TR" sz="7200" dirty="0" smtClean="0">
                <a:solidFill>
                  <a:schemeClr val="bg1"/>
                </a:solidFill>
                <a:latin typeface="Planet Benson 2" panose="02000503000000020004" pitchFamily="2" charset="0"/>
                <a:cs typeface="Agent Orange" panose="00000400000000000000" pitchFamily="2" charset="0"/>
              </a:rPr>
              <a:t>MALIYE</a:t>
            </a:r>
            <a:endParaRPr lang="tr-TR" sz="72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6" y="3541448"/>
            <a:ext cx="1332416" cy="646331"/>
          </a:xfrm>
          <a:prstGeom prst="rect">
            <a:avLst/>
          </a:prstGeom>
        </p:spPr>
        <p:txBody>
          <a:bodyPr wrap="none">
            <a:spAutoFit/>
          </a:bodyPr>
          <a:lstStyle/>
          <a:p>
            <a:r>
              <a:rPr lang="tr-TR" sz="3600" b="1" dirty="0" smtClean="0">
                <a:latin typeface="Top Secret" panose="02000800000000000000" pitchFamily="2" charset="0"/>
              </a:rPr>
              <a:t>6.752</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TM-1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TM-1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ANKARA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398,027</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51.700</a:t>
            </a:r>
            <a:endParaRPr lang="tr-TR" sz="1600" b="1" dirty="0">
              <a:latin typeface="Arial Black" panose="020B0A04020102020204" pitchFamily="34" charset="0"/>
            </a:endParaRPr>
          </a:p>
        </p:txBody>
      </p:sp>
      <p:sp>
        <p:nvSpPr>
          <p:cNvPr id="17" name="Metin kutusu 16"/>
          <p:cNvSpPr txBox="1"/>
          <p:nvPr/>
        </p:nvSpPr>
        <p:spPr>
          <a:xfrm>
            <a:off x="7216272" y="1088639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GÜMÜŞHANE ÜNİVERSİTESİ</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246,603</a:t>
            </a:r>
          </a:p>
          <a:p>
            <a:pPr algn="ctr"/>
            <a:r>
              <a:rPr lang="tr-TR" sz="1600" b="1" dirty="0" smtClean="0">
                <a:latin typeface="Arial Black" panose="020B0A04020102020204" pitchFamily="34" charset="0"/>
              </a:rPr>
              <a:t>BAŞARI SIRASI: 454.000</a:t>
            </a:r>
          </a:p>
        </p:txBody>
      </p:sp>
      <p:sp>
        <p:nvSpPr>
          <p:cNvPr id="18" name="Dikdörtgen 17"/>
          <p:cNvSpPr/>
          <p:nvPr/>
        </p:nvSpPr>
        <p:spPr>
          <a:xfrm>
            <a:off x="2000417" y="4672700"/>
            <a:ext cx="1362874" cy="646331"/>
          </a:xfrm>
          <a:prstGeom prst="rect">
            <a:avLst/>
          </a:prstGeom>
        </p:spPr>
        <p:txBody>
          <a:bodyPr wrap="none">
            <a:spAutoFit/>
          </a:bodyPr>
          <a:lstStyle/>
          <a:p>
            <a:r>
              <a:rPr lang="tr-TR" sz="3600" b="1" dirty="0" smtClean="0">
                <a:latin typeface="Top Secret" panose="02000800000000000000" pitchFamily="2" charset="0"/>
              </a:rPr>
              <a:t>6.485</a:t>
            </a:r>
            <a:endParaRPr lang="tr-TR" sz="4800" b="1" dirty="0">
              <a:latin typeface="Top Secret" panose="02000800000000000000" pitchFamily="2" charset="0"/>
            </a:endParaRPr>
          </a:p>
        </p:txBody>
      </p:sp>
      <p:sp>
        <p:nvSpPr>
          <p:cNvPr id="19" name="Dikdörtgen 18"/>
          <p:cNvSpPr/>
          <p:nvPr/>
        </p:nvSpPr>
        <p:spPr>
          <a:xfrm>
            <a:off x="2031204" y="5829352"/>
            <a:ext cx="1374094" cy="646331"/>
          </a:xfrm>
          <a:prstGeom prst="rect">
            <a:avLst/>
          </a:prstGeom>
        </p:spPr>
        <p:txBody>
          <a:bodyPr wrap="none">
            <a:spAutoFit/>
          </a:bodyPr>
          <a:lstStyle/>
          <a:p>
            <a:r>
              <a:rPr lang="tr-TR" sz="3600" b="1" dirty="0" smtClean="0">
                <a:latin typeface="Top Secret" panose="02000800000000000000" pitchFamily="2" charset="0"/>
              </a:rPr>
              <a:t>6.805</a:t>
            </a:r>
            <a:endParaRPr lang="tr-TR" sz="4800" b="1" dirty="0">
              <a:latin typeface="Top Secret" panose="02000800000000000000" pitchFamily="2" charset="0"/>
            </a:endParaRPr>
          </a:p>
        </p:txBody>
      </p:sp>
      <p:sp>
        <p:nvSpPr>
          <p:cNvPr id="3" name="Metin kutusu 2"/>
          <p:cNvSpPr txBox="1"/>
          <p:nvPr/>
        </p:nvSpPr>
        <p:spPr>
          <a:xfrm>
            <a:off x="3530029" y="2459198"/>
            <a:ext cx="6641433" cy="6740307"/>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400" b="1" dirty="0">
                <a:solidFill>
                  <a:schemeClr val="bg1"/>
                </a:solidFill>
              </a:rPr>
              <a:t>Maliye programında, maliye konusunda çalışacak ara </a:t>
            </a:r>
            <a:r>
              <a:rPr lang="tr-TR" sz="2400" b="1" dirty="0" smtClean="0">
                <a:solidFill>
                  <a:schemeClr val="bg1"/>
                </a:solidFill>
              </a:rPr>
              <a:t>insan gücünü </a:t>
            </a:r>
            <a:r>
              <a:rPr lang="tr-TR" sz="2400" b="1" dirty="0">
                <a:solidFill>
                  <a:schemeClr val="bg1"/>
                </a:solidFill>
              </a:rPr>
              <a:t>yetiştirmek amacı ile eğitim yapılır</a:t>
            </a:r>
            <a:r>
              <a:rPr lang="tr-TR" sz="2400"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sz="2400" b="1" dirty="0">
                <a:solidFill>
                  <a:schemeClr val="bg1"/>
                </a:solidFill>
              </a:rPr>
              <a:t> Maliye programında öğrenim görmek isteyenlerin genel akademik yetenek yanında, sayısal yeteneğe sahip dikkatli ve titiz kimseler olmaları gerekir. Maliye ve Gümrük Bakanlığı bu programda okuyan öğrencilere burs vermektedir</a:t>
            </a:r>
            <a:r>
              <a:rPr lang="tr-TR" sz="2400"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ÇALIŞMA ALANLARI:</a:t>
            </a:r>
          </a:p>
          <a:p>
            <a:r>
              <a:rPr lang="tr-TR" sz="2400" b="1" dirty="0">
                <a:solidFill>
                  <a:schemeClr val="bg1"/>
                </a:solidFill>
              </a:rPr>
              <a:t>Mezunlar, devlet sektöründe özellikle Maliye ve Gümrük Bakanlığında çalışma imkânına sahiptirler. Maliye meslek yüksekokulu mezunları, özel sektöre ait kuruluşların mali birimlerinde çalışabilecekleri gibi serbest de çalışabilirler.</a:t>
            </a:r>
          </a:p>
        </p:txBody>
      </p:sp>
      <p:sp>
        <p:nvSpPr>
          <p:cNvPr id="22" name="Dikdörtgen 21"/>
          <p:cNvSpPr/>
          <p:nvPr/>
        </p:nvSpPr>
        <p:spPr>
          <a:xfrm>
            <a:off x="1968942" y="10438485"/>
            <a:ext cx="1406155"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79.858</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41912" y="8242386"/>
            <a:ext cx="137088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81.781</a:t>
            </a:r>
          </a:p>
        </p:txBody>
      </p:sp>
      <p:sp>
        <p:nvSpPr>
          <p:cNvPr id="16" name="Dikdörtgen 15"/>
          <p:cNvSpPr/>
          <p:nvPr/>
        </p:nvSpPr>
        <p:spPr>
          <a:xfrm>
            <a:off x="1891357" y="9349276"/>
            <a:ext cx="1468672" cy="461665"/>
          </a:xfrm>
          <a:prstGeom prst="rect">
            <a:avLst/>
          </a:prstGeom>
        </p:spPr>
        <p:txBody>
          <a:bodyPr wrap="none">
            <a:spAutoFit/>
          </a:bodyPr>
          <a:lstStyle/>
          <a:p>
            <a:pPr algn="ctr"/>
            <a:r>
              <a:rPr lang="tr-TR" sz="2400" b="1" dirty="0" smtClean="0">
                <a:latin typeface="Agent Orange" panose="00000400000000000000" pitchFamily="2" charset="0"/>
                <a:cs typeface="Agent Orange" panose="00000400000000000000" pitchFamily="2" charset="0"/>
              </a:rPr>
              <a:t>66.537</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8843606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1591"/>
            <a:ext cx="6045200" cy="1446550"/>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FEN BILGISI ÖGRETMENLIGI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87536" y="3541448"/>
            <a:ext cx="1337226" cy="646331"/>
          </a:xfrm>
          <a:prstGeom prst="rect">
            <a:avLst/>
          </a:prstGeom>
        </p:spPr>
        <p:txBody>
          <a:bodyPr wrap="none">
            <a:spAutoFit/>
          </a:bodyPr>
          <a:lstStyle/>
          <a:p>
            <a:r>
              <a:rPr lang="tr-TR" sz="3600" b="1" dirty="0" smtClean="0">
                <a:latin typeface="Top Secret" panose="02000800000000000000" pitchFamily="2" charset="0"/>
              </a:rPr>
              <a:t>4.732</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ÜNİVERSİTESİ</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377,817</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65.300</a:t>
            </a:r>
            <a:endParaRPr lang="tr-TR" sz="1600" b="1" dirty="0">
              <a:latin typeface="Arial Black" panose="020B0A04020102020204" pitchFamily="34" charset="0"/>
            </a:endParaRPr>
          </a:p>
        </p:txBody>
      </p:sp>
      <p:sp>
        <p:nvSpPr>
          <p:cNvPr id="17" name="Metin kutusu 16"/>
          <p:cNvSpPr txBox="1"/>
          <p:nvPr/>
        </p:nvSpPr>
        <p:spPr>
          <a:xfrm>
            <a:off x="7174830" y="10748198"/>
            <a:ext cx="3481137" cy="830997"/>
          </a:xfrm>
          <a:prstGeom prst="rect">
            <a:avLst/>
          </a:prstGeom>
          <a:noFill/>
        </p:spPr>
        <p:txBody>
          <a:bodyPr wrap="square" rtlCol="0">
            <a:spAutoFit/>
          </a:bodyPr>
          <a:lstStyle/>
          <a:p>
            <a:pPr algn="ctr"/>
            <a:r>
              <a:rPr lang="tr-TR" sz="1550" b="1" dirty="0" smtClean="0">
                <a:latin typeface="Arial Black" panose="020B0A04020102020204" pitchFamily="34" charset="0"/>
              </a:rPr>
              <a:t>KAFKAS ÜNİVERSİTESİ</a:t>
            </a:r>
          </a:p>
          <a:p>
            <a:pPr algn="ctr"/>
            <a:r>
              <a:rPr lang="tr-TR" sz="1600" b="1" dirty="0">
                <a:latin typeface="Arial Black" panose="020B0A04020102020204" pitchFamily="34" charset="0"/>
              </a:rPr>
              <a:t>TABAN PUAN: </a:t>
            </a:r>
            <a:r>
              <a:rPr lang="tr-TR" sz="1600" b="1" dirty="0" smtClean="0">
                <a:latin typeface="Arial Black" panose="020B0A04020102020204" pitchFamily="34" charset="0"/>
              </a:rPr>
              <a:t>230,998</a:t>
            </a:r>
          </a:p>
          <a:p>
            <a:pPr algn="ctr"/>
            <a:r>
              <a:rPr lang="tr-TR" sz="1600" b="1" dirty="0" smtClean="0">
                <a:latin typeface="Arial Black" panose="020B0A04020102020204" pitchFamily="34" charset="0"/>
              </a:rPr>
              <a:t>BAŞARI SIRASI: 259.000</a:t>
            </a:r>
          </a:p>
        </p:txBody>
      </p:sp>
      <p:sp>
        <p:nvSpPr>
          <p:cNvPr id="18" name="Dikdörtgen 17"/>
          <p:cNvSpPr/>
          <p:nvPr/>
        </p:nvSpPr>
        <p:spPr>
          <a:xfrm>
            <a:off x="2000417" y="4672700"/>
            <a:ext cx="1367682" cy="646331"/>
          </a:xfrm>
          <a:prstGeom prst="rect">
            <a:avLst/>
          </a:prstGeom>
        </p:spPr>
        <p:txBody>
          <a:bodyPr wrap="none">
            <a:spAutoFit/>
          </a:bodyPr>
          <a:lstStyle/>
          <a:p>
            <a:r>
              <a:rPr lang="tr-TR" sz="3600" b="1" dirty="0" smtClean="0">
                <a:latin typeface="Top Secret" panose="02000800000000000000" pitchFamily="2" charset="0"/>
              </a:rPr>
              <a:t>4.370</a:t>
            </a:r>
            <a:endParaRPr lang="tr-TR" sz="4800" b="1" dirty="0">
              <a:latin typeface="Top Secret" panose="02000800000000000000" pitchFamily="2" charset="0"/>
            </a:endParaRPr>
          </a:p>
        </p:txBody>
      </p:sp>
      <p:sp>
        <p:nvSpPr>
          <p:cNvPr id="19" name="Dikdörtgen 18"/>
          <p:cNvSpPr/>
          <p:nvPr/>
        </p:nvSpPr>
        <p:spPr>
          <a:xfrm>
            <a:off x="2031204" y="5829352"/>
            <a:ext cx="1383712" cy="646331"/>
          </a:xfrm>
          <a:prstGeom prst="rect">
            <a:avLst/>
          </a:prstGeom>
        </p:spPr>
        <p:txBody>
          <a:bodyPr wrap="none">
            <a:spAutoFit/>
          </a:bodyPr>
          <a:lstStyle/>
          <a:p>
            <a:r>
              <a:rPr lang="tr-TR" sz="3600" b="1" dirty="0" smtClean="0">
                <a:latin typeface="Top Secret" panose="02000800000000000000" pitchFamily="2" charset="0"/>
              </a:rPr>
              <a:t>4.290</a:t>
            </a:r>
            <a:endParaRPr lang="tr-TR" sz="4800" b="1" dirty="0">
              <a:latin typeface="Top Secret" panose="02000800000000000000" pitchFamily="2" charset="0"/>
            </a:endParaRPr>
          </a:p>
        </p:txBody>
      </p:sp>
      <p:sp>
        <p:nvSpPr>
          <p:cNvPr id="3" name="Metin kutusu 2"/>
          <p:cNvSpPr txBox="1"/>
          <p:nvPr/>
        </p:nvSpPr>
        <p:spPr>
          <a:xfrm>
            <a:off x="3530029" y="2320699"/>
            <a:ext cx="6641433" cy="7663636"/>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a:solidFill>
                  <a:schemeClr val="bg1"/>
                </a:solidFill>
              </a:rPr>
              <a:t>Çalıştığı eğitim kurumunda, öğrencilere, fen bilgisi konularıyla (fizik, kimya, biyoloji) ilgili eğitim veren kişidir.</a:t>
            </a:r>
            <a:endParaRPr lang="tr-TR" sz="20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sz="2400" b="1" dirty="0">
                <a:solidFill>
                  <a:schemeClr val="bg1"/>
                </a:solidFill>
              </a:rPr>
              <a:t> </a:t>
            </a:r>
            <a:r>
              <a:rPr lang="tr-TR" b="1" dirty="0">
                <a:solidFill>
                  <a:schemeClr val="bg1"/>
                </a:solidFill>
              </a:rPr>
              <a:t>Fen bilgisi öğretmeni olmak isteyenlerin;</a:t>
            </a:r>
          </a:p>
          <a:p>
            <a:r>
              <a:rPr lang="tr-TR" b="1" dirty="0">
                <a:solidFill>
                  <a:schemeClr val="bg1"/>
                </a:solidFill>
              </a:rPr>
              <a:t>• Sayısal düşünme yeteneği gelişmiş,</a:t>
            </a:r>
          </a:p>
          <a:p>
            <a:r>
              <a:rPr lang="tr-TR" b="1" dirty="0">
                <a:solidFill>
                  <a:schemeClr val="bg1"/>
                </a:solidFill>
              </a:rPr>
              <a:t>• Fen bilimlerine ilgi duyan,</a:t>
            </a:r>
          </a:p>
          <a:p>
            <a:r>
              <a:rPr lang="tr-TR" b="1" dirty="0">
                <a:solidFill>
                  <a:schemeClr val="bg1"/>
                </a:solidFill>
              </a:rPr>
              <a:t>• Gözlemci, ayrıntıları algılama gücü gelişmiş,</a:t>
            </a:r>
          </a:p>
          <a:p>
            <a:r>
              <a:rPr lang="tr-TR" b="1" dirty="0">
                <a:solidFill>
                  <a:schemeClr val="bg1"/>
                </a:solidFill>
              </a:rPr>
              <a:t>• Araştırma yapmaktan hoşlanan,</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coşkulu, yaratıcı</a:t>
            </a:r>
          </a:p>
          <a:p>
            <a:r>
              <a:rPr lang="tr-TR" b="1" dirty="0">
                <a:solidFill>
                  <a:schemeClr val="bg1"/>
                </a:solidFill>
              </a:rPr>
              <a:t>kimseler olmaları gerekir.</a:t>
            </a:r>
          </a:p>
          <a:p>
            <a:r>
              <a:rPr lang="tr-TR" sz="2400" b="1" u="sng" dirty="0" smtClean="0">
                <a:solidFill>
                  <a:srgbClr val="FF0000"/>
                </a:solidFill>
                <a:latin typeface="Arial Black" panose="020B0A04020102020204" pitchFamily="34" charset="0"/>
              </a:rPr>
              <a:t> ÇALIŞMA ALANLARI:</a:t>
            </a:r>
          </a:p>
          <a:p>
            <a:r>
              <a:rPr lang="tr-TR" b="1" dirty="0">
                <a:solidFill>
                  <a:schemeClr val="bg1"/>
                </a:solidFill>
              </a:rPr>
              <a:t>Meslek elemanlarının büyük çoğunluğu Milli Eğitim Bakanlığına bağlı ilköğretim okullarında, fen bilgisi branşında çalışırlar. Ayrıca aylık karşılığı okutacağı ilgili derslere girebilirler. Fen ve teknolojisi/Fen bilgisi, Yan alan dersi, Fizik, Kimya, Biyoloji, Trafik ve ilk yardım, Tarım ve hayvancılık uygulamaları dersleri gibi. İlköğretimin zorunlu hale gelmesi ile alanda yetişen elemanlara ihtiyaç artmıştır.</a:t>
            </a:r>
          </a:p>
        </p:txBody>
      </p:sp>
      <p:sp>
        <p:nvSpPr>
          <p:cNvPr id="22" name="Dikdörtgen 21"/>
          <p:cNvSpPr/>
          <p:nvPr/>
        </p:nvSpPr>
        <p:spPr>
          <a:xfrm>
            <a:off x="1985775" y="10438485"/>
            <a:ext cx="1372492"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77.554</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38706" y="8242386"/>
            <a:ext cx="1377301"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78.518</a:t>
            </a:r>
          </a:p>
        </p:txBody>
      </p:sp>
      <p:sp>
        <p:nvSpPr>
          <p:cNvPr id="16" name="Dikdörtgen 15"/>
          <p:cNvSpPr/>
          <p:nvPr/>
        </p:nvSpPr>
        <p:spPr>
          <a:xfrm>
            <a:off x="1832848" y="9349276"/>
            <a:ext cx="1585692" cy="461665"/>
          </a:xfrm>
          <a:prstGeom prst="rect">
            <a:avLst/>
          </a:prstGeom>
        </p:spPr>
        <p:txBody>
          <a:bodyPr wrap="none">
            <a:spAutoFit/>
          </a:bodyPr>
          <a:lstStyle/>
          <a:p>
            <a:pPr algn="ctr"/>
            <a:r>
              <a:rPr lang="tr-TR" sz="2400" b="1" dirty="0" smtClean="0">
                <a:latin typeface="Agent Orange" panose="00000400000000000000" pitchFamily="2" charset="0"/>
                <a:cs typeface="Agent Orange" panose="00000400000000000000" pitchFamily="2" charset="0"/>
              </a:rPr>
              <a:t>78.550</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9123255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471591"/>
            <a:ext cx="6045200" cy="1446550"/>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ELEKTRIK MÜHENDISLIGI</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14536" y="3541448"/>
            <a:ext cx="995785" cy="646331"/>
          </a:xfrm>
          <a:prstGeom prst="rect">
            <a:avLst/>
          </a:prstGeom>
        </p:spPr>
        <p:txBody>
          <a:bodyPr wrap="none">
            <a:spAutoFit/>
          </a:bodyPr>
          <a:lstStyle/>
          <a:p>
            <a:r>
              <a:rPr lang="tr-TR" sz="3600" b="1" dirty="0" smtClean="0">
                <a:latin typeface="Top Secret" panose="02000800000000000000" pitchFamily="2" charset="0"/>
              </a:rPr>
              <a:t>620</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MF-4</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MF-4</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TEKNİK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461,016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17.000</a:t>
            </a:r>
            <a:endParaRPr lang="tr-TR" sz="1600" b="1" dirty="0">
              <a:latin typeface="Arial Black" panose="020B0A04020102020204" pitchFamily="34" charset="0"/>
            </a:endParaRPr>
          </a:p>
        </p:txBody>
      </p:sp>
      <p:sp>
        <p:nvSpPr>
          <p:cNvPr id="17" name="Metin kutusu 16"/>
          <p:cNvSpPr txBox="1"/>
          <p:nvPr/>
        </p:nvSpPr>
        <p:spPr>
          <a:xfrm>
            <a:off x="7174830" y="10748198"/>
            <a:ext cx="3481137" cy="830997"/>
          </a:xfrm>
          <a:prstGeom prst="rect">
            <a:avLst/>
          </a:prstGeom>
          <a:noFill/>
        </p:spPr>
        <p:txBody>
          <a:bodyPr wrap="square" rtlCol="0">
            <a:spAutoFit/>
          </a:bodyPr>
          <a:lstStyle/>
          <a:p>
            <a:pPr algn="ctr"/>
            <a:r>
              <a:rPr lang="tr-TR" sz="1550" b="1" dirty="0" smtClean="0">
                <a:latin typeface="Arial Black" panose="020B0A04020102020204" pitchFamily="34" charset="0"/>
              </a:rPr>
              <a:t>AFYON KOCATEPE ÜNİV.</a:t>
            </a:r>
          </a:p>
          <a:p>
            <a:pPr algn="ctr"/>
            <a:r>
              <a:rPr lang="tr-TR" sz="1600" b="1" dirty="0">
                <a:latin typeface="Arial Black" panose="020B0A04020102020204" pitchFamily="34" charset="0"/>
              </a:rPr>
              <a:t>TABAN PUAN: 292,200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148.000</a:t>
            </a:r>
          </a:p>
        </p:txBody>
      </p:sp>
      <p:sp>
        <p:nvSpPr>
          <p:cNvPr id="18" name="Dikdörtgen 17"/>
          <p:cNvSpPr/>
          <p:nvPr/>
        </p:nvSpPr>
        <p:spPr>
          <a:xfrm>
            <a:off x="2102017" y="4672700"/>
            <a:ext cx="998991" cy="646331"/>
          </a:xfrm>
          <a:prstGeom prst="rect">
            <a:avLst/>
          </a:prstGeom>
        </p:spPr>
        <p:txBody>
          <a:bodyPr wrap="none">
            <a:spAutoFit/>
          </a:bodyPr>
          <a:lstStyle/>
          <a:p>
            <a:r>
              <a:rPr lang="tr-TR" sz="3600" b="1" dirty="0" smtClean="0">
                <a:latin typeface="Top Secret" panose="02000800000000000000" pitchFamily="2" charset="0"/>
              </a:rPr>
              <a:t>480</a:t>
            </a:r>
            <a:endParaRPr lang="tr-TR" sz="4800" b="1" dirty="0">
              <a:latin typeface="Top Secret" panose="02000800000000000000" pitchFamily="2" charset="0"/>
            </a:endParaRPr>
          </a:p>
        </p:txBody>
      </p:sp>
      <p:sp>
        <p:nvSpPr>
          <p:cNvPr id="19" name="Dikdörtgen 18"/>
          <p:cNvSpPr/>
          <p:nvPr/>
        </p:nvSpPr>
        <p:spPr>
          <a:xfrm>
            <a:off x="2158204" y="5829352"/>
            <a:ext cx="955711" cy="646331"/>
          </a:xfrm>
          <a:prstGeom prst="rect">
            <a:avLst/>
          </a:prstGeom>
        </p:spPr>
        <p:txBody>
          <a:bodyPr wrap="none">
            <a:spAutoFit/>
          </a:bodyPr>
          <a:lstStyle/>
          <a:p>
            <a:r>
              <a:rPr lang="tr-TR" sz="3600" b="1" dirty="0" smtClean="0">
                <a:latin typeface="Top Secret" panose="02000800000000000000" pitchFamily="2" charset="0"/>
              </a:rPr>
              <a:t>455</a:t>
            </a:r>
            <a:endParaRPr lang="tr-TR" sz="4800" b="1" dirty="0">
              <a:latin typeface="Top Secret" panose="02000800000000000000" pitchFamily="2" charset="0"/>
            </a:endParaRPr>
          </a:p>
        </p:txBody>
      </p:sp>
      <p:sp>
        <p:nvSpPr>
          <p:cNvPr id="3" name="Metin kutusu 2"/>
          <p:cNvSpPr txBox="1"/>
          <p:nvPr/>
        </p:nvSpPr>
        <p:spPr>
          <a:xfrm>
            <a:off x="3530029" y="2066699"/>
            <a:ext cx="6641433" cy="7109639"/>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400" b="1" dirty="0">
                <a:solidFill>
                  <a:schemeClr val="bg1"/>
                </a:solidFill>
              </a:rPr>
              <a:t>Elektrik programında her türlü elektrik tesisat ve makinelerinin kurulması ve işletilmesi, bunlarla ilgili üretim alanlarında imalata konu olan elektrik malzemeleri ve ünitelerinin tasarlanması ve tesisat projelerinin çizilmesi konularında uygulamaya dönük eğitim ve öğretim yapılır</a:t>
            </a:r>
            <a:r>
              <a:rPr lang="tr-TR" sz="2400" b="1" dirty="0" smtClean="0">
                <a:solidFill>
                  <a:schemeClr val="bg1"/>
                </a:solidFill>
              </a:rPr>
              <a:t>.</a:t>
            </a:r>
          </a:p>
          <a:p>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sz="2400" b="1" dirty="0">
                <a:solidFill>
                  <a:schemeClr val="bg1"/>
                </a:solidFill>
              </a:rPr>
              <a:t>Elektrik bölümüne girmek isteyen öğrencilerin, fiziğe özellikle elektrik konusuna ilgi duyması, sabırlı, dikkatli ve hoşgörülü olmaları gerekir. Programda endüstri meslek liselerinin elektrik bölümü mezunları daha başarılı olmaktadır</a:t>
            </a:r>
            <a:r>
              <a:rPr lang="tr-TR" sz="2400" b="1" dirty="0" smtClean="0">
                <a:solidFill>
                  <a:schemeClr val="bg1"/>
                </a:solidFill>
              </a:rPr>
              <a:t>.</a:t>
            </a:r>
          </a:p>
          <a:p>
            <a:endParaRPr lang="tr-TR" sz="2400" b="1" u="sng" dirty="0">
              <a:solidFill>
                <a:schemeClr val="bg1"/>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 ÇALIŞMA ALANLARI:</a:t>
            </a:r>
          </a:p>
          <a:p>
            <a:r>
              <a:rPr lang="tr-TR" sz="2400" b="1" dirty="0">
                <a:solidFill>
                  <a:schemeClr val="bg1"/>
                </a:solidFill>
              </a:rPr>
              <a:t>Bu programdan mezun olanlar kamu ve özel kuruluşlarda teknik ara eleman olarak çalışırlar, isterlerse </a:t>
            </a:r>
            <a:r>
              <a:rPr lang="tr-TR" sz="2400" b="1" dirty="0" smtClean="0">
                <a:solidFill>
                  <a:schemeClr val="bg1"/>
                </a:solidFill>
              </a:rPr>
              <a:t>özel işyeri </a:t>
            </a:r>
            <a:r>
              <a:rPr lang="tr-TR" sz="2400" b="1" dirty="0">
                <a:solidFill>
                  <a:schemeClr val="bg1"/>
                </a:solidFill>
              </a:rPr>
              <a:t>açabilirler.</a:t>
            </a:r>
          </a:p>
        </p:txBody>
      </p:sp>
      <p:sp>
        <p:nvSpPr>
          <p:cNvPr id="22" name="Dikdörtgen 21"/>
          <p:cNvSpPr/>
          <p:nvPr/>
        </p:nvSpPr>
        <p:spPr>
          <a:xfrm>
            <a:off x="1945701" y="10438485"/>
            <a:ext cx="1452642"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79.348</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878595" y="8242386"/>
            <a:ext cx="1497526"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84.823</a:t>
            </a:r>
          </a:p>
        </p:txBody>
      </p:sp>
      <p:sp>
        <p:nvSpPr>
          <p:cNvPr id="16" name="Dikdörtgen 15"/>
          <p:cNvSpPr/>
          <p:nvPr/>
        </p:nvSpPr>
        <p:spPr>
          <a:xfrm>
            <a:off x="1823231" y="9323876"/>
            <a:ext cx="1604927" cy="584775"/>
          </a:xfrm>
          <a:prstGeom prst="rect">
            <a:avLst/>
          </a:prstGeom>
        </p:spPr>
        <p:txBody>
          <a:bodyPr wrap="none">
            <a:spAutoFit/>
          </a:bodyPr>
          <a:lstStyle/>
          <a:p>
            <a:pPr algn="ctr"/>
            <a:r>
              <a:rPr lang="tr-TR" sz="1600" b="1" dirty="0" smtClean="0">
                <a:latin typeface="Agent Orange" panose="00000400000000000000" pitchFamily="2" charset="0"/>
                <a:cs typeface="Agent Orange" panose="00000400000000000000" pitchFamily="2" charset="0"/>
              </a:rPr>
              <a:t>PUAN</a:t>
            </a:r>
          </a:p>
          <a:p>
            <a:pPr algn="ctr"/>
            <a:r>
              <a:rPr lang="tr-TR" sz="1600" b="1" dirty="0" smtClean="0">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42777679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29350"/>
            <a:ext cx="6045200" cy="1107996"/>
          </a:xfrm>
          <a:prstGeom prst="rect">
            <a:avLst/>
          </a:prstGeom>
          <a:noFill/>
        </p:spPr>
        <p:txBody>
          <a:bodyPr wrap="square" rtlCol="0">
            <a:spAutoFit/>
          </a:bodyPr>
          <a:lstStyle/>
          <a:p>
            <a:pPr algn="ctr"/>
            <a:r>
              <a:rPr lang="tr-TR" sz="6600" dirty="0" smtClean="0">
                <a:solidFill>
                  <a:schemeClr val="bg1"/>
                </a:solidFill>
                <a:latin typeface="Planet Benson 2" panose="02000503000000020004" pitchFamily="2" charset="0"/>
                <a:cs typeface="Agent Orange" panose="00000400000000000000" pitchFamily="2" charset="0"/>
              </a:rPr>
              <a:t>ODYOLOJI</a:t>
            </a:r>
            <a:endParaRPr lang="tr-TR" sz="6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0736" y="3541448"/>
            <a:ext cx="856325" cy="646331"/>
          </a:xfrm>
          <a:prstGeom prst="rect">
            <a:avLst/>
          </a:prstGeom>
        </p:spPr>
        <p:txBody>
          <a:bodyPr wrap="none">
            <a:spAutoFit/>
          </a:bodyPr>
          <a:lstStyle/>
          <a:p>
            <a:r>
              <a:rPr lang="tr-TR" sz="3600" b="1" dirty="0" smtClean="0">
                <a:latin typeface="Top Secret" panose="02000800000000000000" pitchFamily="2" charset="0"/>
              </a:rPr>
              <a:t>173</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YGS-2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KTO KARATAY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479,570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22.400</a:t>
            </a:r>
            <a:endParaRPr lang="tr-TR" sz="1600" b="1" dirty="0">
              <a:latin typeface="Arial Black" panose="020B0A04020102020204" pitchFamily="34" charset="0"/>
            </a:endParaRPr>
          </a:p>
        </p:txBody>
      </p:sp>
      <p:sp>
        <p:nvSpPr>
          <p:cNvPr id="17" name="Metin kutusu 16"/>
          <p:cNvSpPr txBox="1"/>
          <p:nvPr/>
        </p:nvSpPr>
        <p:spPr>
          <a:xfrm>
            <a:off x="7174830" y="10748198"/>
            <a:ext cx="3481137" cy="830997"/>
          </a:xfrm>
          <a:prstGeom prst="rect">
            <a:avLst/>
          </a:prstGeom>
          <a:noFill/>
        </p:spPr>
        <p:txBody>
          <a:bodyPr wrap="square" rtlCol="0">
            <a:spAutoFit/>
          </a:bodyPr>
          <a:lstStyle/>
          <a:p>
            <a:pPr algn="ctr"/>
            <a:r>
              <a:rPr lang="tr-TR" sz="1550" b="1" dirty="0" smtClean="0">
                <a:latin typeface="Arial Black" panose="020B0A04020102020204" pitchFamily="34" charset="0"/>
              </a:rPr>
              <a:t>İSTANBUL GELİŞİM ÜNİV.</a:t>
            </a:r>
          </a:p>
          <a:p>
            <a:pPr algn="ctr"/>
            <a:r>
              <a:rPr lang="tr-TR" sz="1600" b="1" dirty="0">
                <a:latin typeface="Arial Black" panose="020B0A04020102020204" pitchFamily="34" charset="0"/>
              </a:rPr>
              <a:t>TABAN PUAN: 281,201</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400.000</a:t>
            </a:r>
          </a:p>
        </p:txBody>
      </p:sp>
      <p:sp>
        <p:nvSpPr>
          <p:cNvPr id="18" name="Dikdörtgen 17"/>
          <p:cNvSpPr/>
          <p:nvPr/>
        </p:nvSpPr>
        <p:spPr>
          <a:xfrm>
            <a:off x="2152817" y="4672700"/>
            <a:ext cx="968535" cy="646331"/>
          </a:xfrm>
          <a:prstGeom prst="rect">
            <a:avLst/>
          </a:prstGeom>
        </p:spPr>
        <p:txBody>
          <a:bodyPr wrap="none">
            <a:spAutoFit/>
          </a:bodyPr>
          <a:lstStyle/>
          <a:p>
            <a:r>
              <a:rPr lang="tr-TR" sz="3600" b="1" dirty="0" smtClean="0">
                <a:latin typeface="Top Secret" panose="02000800000000000000" pitchFamily="2" charset="0"/>
              </a:rPr>
              <a:t>250</a:t>
            </a:r>
            <a:endParaRPr lang="tr-TR" sz="4800" b="1" dirty="0">
              <a:latin typeface="Top Secret" panose="02000800000000000000" pitchFamily="2" charset="0"/>
            </a:endParaRPr>
          </a:p>
        </p:txBody>
      </p:sp>
      <p:sp>
        <p:nvSpPr>
          <p:cNvPr id="19" name="Dikdörtgen 18"/>
          <p:cNvSpPr/>
          <p:nvPr/>
        </p:nvSpPr>
        <p:spPr>
          <a:xfrm>
            <a:off x="2158204" y="5803952"/>
            <a:ext cx="1000595" cy="646331"/>
          </a:xfrm>
          <a:prstGeom prst="rect">
            <a:avLst/>
          </a:prstGeom>
        </p:spPr>
        <p:txBody>
          <a:bodyPr wrap="none">
            <a:spAutoFit/>
          </a:bodyPr>
          <a:lstStyle/>
          <a:p>
            <a:r>
              <a:rPr lang="tr-TR" sz="3600" b="1" dirty="0" smtClean="0">
                <a:latin typeface="Top Secret" panose="02000800000000000000" pitchFamily="2" charset="0"/>
              </a:rPr>
              <a:t>200</a:t>
            </a:r>
            <a:endParaRPr lang="tr-TR" sz="4800" b="1" dirty="0">
              <a:latin typeface="Top Secret" panose="02000800000000000000" pitchFamily="2" charset="0"/>
            </a:endParaRPr>
          </a:p>
        </p:txBody>
      </p:sp>
      <p:sp>
        <p:nvSpPr>
          <p:cNvPr id="3" name="Metin kutusu 2"/>
          <p:cNvSpPr txBox="1"/>
          <p:nvPr/>
        </p:nvSpPr>
        <p:spPr>
          <a:xfrm>
            <a:off x="3530029" y="2295299"/>
            <a:ext cx="6641433" cy="735586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err="1">
                <a:solidFill>
                  <a:schemeClr val="bg1"/>
                </a:solidFill>
              </a:rPr>
              <a:t>Odyoloji</a:t>
            </a:r>
            <a:r>
              <a:rPr lang="tr-TR" sz="2000" b="1" dirty="0">
                <a:solidFill>
                  <a:schemeClr val="bg1"/>
                </a:solidFill>
              </a:rPr>
              <a:t>, işitme ve denge bozukluklarının toplumsal olarak önlenmesi, bireysel olarak hastalıkların tanınması, tedavisi ile rehabilitasyonunu sağlayan bilim dalıdır. Bu program sayesinde alanda yetkin insan gücünün kazandırılmasının </a:t>
            </a:r>
            <a:r>
              <a:rPr lang="tr-TR" sz="2000" b="1" dirty="0" err="1">
                <a:solidFill>
                  <a:schemeClr val="bg1"/>
                </a:solidFill>
              </a:rPr>
              <a:t>yanısıra</a:t>
            </a:r>
            <a:r>
              <a:rPr lang="tr-TR" sz="2000" b="1" dirty="0">
                <a:solidFill>
                  <a:schemeClr val="bg1"/>
                </a:solidFill>
              </a:rPr>
              <a:t> toplumumuzda işitme kaybı ve denge bozuklukları alanındaki sorunlarının belirlenmesi, sorunların ve önceliklerin ortaya konması, bu sorunların giderilmesi için çözüm yollarının aranması hedeflenmektedir.</a:t>
            </a:r>
            <a:endParaRPr lang="tr-TR" sz="20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sz="2000" b="1" dirty="0">
                <a:solidFill>
                  <a:schemeClr val="bg1"/>
                </a:solidFill>
              </a:rPr>
              <a:t>Üst düzeyde genel yeteneğe sahip,</a:t>
            </a:r>
          </a:p>
          <a:p>
            <a:r>
              <a:rPr lang="tr-TR" sz="2000" b="1" dirty="0">
                <a:solidFill>
                  <a:schemeClr val="bg1"/>
                </a:solidFill>
              </a:rPr>
              <a:t>• Biyoloji, elektronik ve fizik konularına ilgili ve bu alanda başarılı,</a:t>
            </a:r>
          </a:p>
          <a:p>
            <a:r>
              <a:rPr lang="tr-TR" sz="2000" b="1" dirty="0">
                <a:solidFill>
                  <a:schemeClr val="bg1"/>
                </a:solidFill>
              </a:rPr>
              <a:t>• Hasta insanlara yardım etmekten hoşlanan,</a:t>
            </a:r>
          </a:p>
          <a:p>
            <a:r>
              <a:rPr lang="tr-TR" sz="2000" b="1" dirty="0">
                <a:solidFill>
                  <a:schemeClr val="bg1"/>
                </a:solidFill>
              </a:rPr>
              <a:t>• Sorumluluk sahibi, dikkatli ve titiz,</a:t>
            </a:r>
          </a:p>
          <a:p>
            <a:r>
              <a:rPr lang="tr-TR" sz="2000" b="1" dirty="0">
                <a:solidFill>
                  <a:schemeClr val="bg1"/>
                </a:solidFill>
              </a:rPr>
              <a:t>• Hoşgörülü ve sabırlı</a:t>
            </a:r>
          </a:p>
          <a:p>
            <a:r>
              <a:rPr lang="tr-TR" sz="2000" b="1" dirty="0">
                <a:solidFill>
                  <a:schemeClr val="bg1"/>
                </a:solidFill>
              </a:rPr>
              <a:t>• kimseler olmaları gerekir.</a:t>
            </a:r>
            <a:endParaRPr lang="tr-TR" sz="2000" b="1" u="sng" dirty="0">
              <a:solidFill>
                <a:schemeClr val="bg1"/>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 ÇALIŞMA ALANLARI:</a:t>
            </a:r>
          </a:p>
          <a:p>
            <a:r>
              <a:rPr lang="tr-TR" sz="2000" b="1" dirty="0">
                <a:solidFill>
                  <a:schemeClr val="bg1"/>
                </a:solidFill>
              </a:rPr>
              <a:t>Bölüm mezunlarının kamuda görev alması için KPSS gibi bir süreçten geçmesi, yani atanmak için yeterli puanı alması gerekir. </a:t>
            </a:r>
            <a:r>
              <a:rPr lang="tr-TR" sz="2000" b="1" dirty="0" err="1">
                <a:solidFill>
                  <a:schemeClr val="bg1"/>
                </a:solidFill>
              </a:rPr>
              <a:t>Odyoloji</a:t>
            </a:r>
            <a:r>
              <a:rPr lang="tr-TR" sz="2000" b="1" dirty="0">
                <a:solidFill>
                  <a:schemeClr val="bg1"/>
                </a:solidFill>
              </a:rPr>
              <a:t> bölümü iş olanakları hastaneler, çeşitli okullar, okul öncesi eğitim kurumları ve işitme engelliler okulu olarak özetlenebilir.</a:t>
            </a:r>
          </a:p>
        </p:txBody>
      </p:sp>
      <p:sp>
        <p:nvSpPr>
          <p:cNvPr id="22" name="Dikdörtgen 21"/>
          <p:cNvSpPr/>
          <p:nvPr/>
        </p:nvSpPr>
        <p:spPr>
          <a:xfrm>
            <a:off x="1819562" y="10387685"/>
            <a:ext cx="1603324" cy="584775"/>
          </a:xfrm>
          <a:prstGeom prst="rect">
            <a:avLst/>
          </a:prstGeom>
        </p:spPr>
        <p:txBody>
          <a:bodyPr wrap="none">
            <a:spAutoFit/>
          </a:bodyPr>
          <a:lstStyle/>
          <a:p>
            <a:pPr algn="ctr"/>
            <a:r>
              <a:rPr lang="tr-TR" sz="1600" b="1" dirty="0" smtClean="0">
                <a:latin typeface="Agent Orange" panose="00000400000000000000" pitchFamily="2" charset="0"/>
                <a:cs typeface="Agent Orange" panose="00000400000000000000" pitchFamily="2" charset="0"/>
              </a:rPr>
              <a:t>PUAN </a:t>
            </a:r>
          </a:p>
          <a:p>
            <a:pPr algn="ctr"/>
            <a:r>
              <a:rPr lang="tr-TR" sz="1600" b="1" dirty="0" err="1" smtClean="0">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44"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p>
        </p:txBody>
      </p:sp>
      <p:sp>
        <p:nvSpPr>
          <p:cNvPr id="16" name="Dikdörtgen 15"/>
          <p:cNvSpPr/>
          <p:nvPr/>
        </p:nvSpPr>
        <p:spPr>
          <a:xfrm>
            <a:off x="1883344" y="9323876"/>
            <a:ext cx="1484702"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60.991</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3760297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29350"/>
            <a:ext cx="6045200" cy="1107996"/>
          </a:xfrm>
          <a:prstGeom prst="rect">
            <a:avLst/>
          </a:prstGeom>
          <a:noFill/>
        </p:spPr>
        <p:txBody>
          <a:bodyPr wrap="square" rtlCol="0">
            <a:spAutoFit/>
          </a:bodyPr>
          <a:lstStyle/>
          <a:p>
            <a:pPr algn="ctr"/>
            <a:r>
              <a:rPr lang="tr-TR" sz="6600" dirty="0" smtClean="0">
                <a:solidFill>
                  <a:schemeClr val="bg1"/>
                </a:solidFill>
                <a:latin typeface="Planet Benson 2" panose="02000503000000020004" pitchFamily="2" charset="0"/>
                <a:cs typeface="Agent Orange" panose="00000400000000000000" pitchFamily="2" charset="0"/>
              </a:rPr>
              <a:t>ODYOLOJI</a:t>
            </a:r>
            <a:endParaRPr lang="tr-TR" sz="6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90736" y="3541448"/>
            <a:ext cx="984565" cy="646331"/>
          </a:xfrm>
          <a:prstGeom prst="rect">
            <a:avLst/>
          </a:prstGeom>
        </p:spPr>
        <p:txBody>
          <a:bodyPr wrap="none">
            <a:spAutoFit/>
          </a:bodyPr>
          <a:lstStyle/>
          <a:p>
            <a:r>
              <a:rPr lang="tr-TR" sz="3600" b="1" dirty="0" smtClean="0">
                <a:latin typeface="Top Secret" panose="02000800000000000000" pitchFamily="2" charset="0"/>
              </a:rPr>
              <a:t>368</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MF-3</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444,570</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23.800</a:t>
            </a:r>
            <a:endParaRPr lang="tr-TR" sz="1600" b="1" dirty="0">
              <a:latin typeface="Arial Black" panose="020B0A04020102020204" pitchFamily="34" charset="0"/>
            </a:endParaRPr>
          </a:p>
        </p:txBody>
      </p:sp>
      <p:sp>
        <p:nvSpPr>
          <p:cNvPr id="17" name="Metin kutusu 16"/>
          <p:cNvSpPr txBox="1"/>
          <p:nvPr/>
        </p:nvSpPr>
        <p:spPr>
          <a:xfrm>
            <a:off x="7174830" y="10748198"/>
            <a:ext cx="3481137" cy="830997"/>
          </a:xfrm>
          <a:prstGeom prst="rect">
            <a:avLst/>
          </a:prstGeom>
          <a:noFill/>
        </p:spPr>
        <p:txBody>
          <a:bodyPr wrap="square" rtlCol="0">
            <a:spAutoFit/>
          </a:bodyPr>
          <a:lstStyle/>
          <a:p>
            <a:pPr algn="ctr"/>
            <a:r>
              <a:rPr lang="tr-TR" sz="1550" b="1" dirty="0" smtClean="0">
                <a:latin typeface="Arial Black" panose="020B0A04020102020204" pitchFamily="34" charset="0"/>
              </a:rPr>
              <a:t>İNÖNÜ ÜNİV.</a:t>
            </a:r>
          </a:p>
          <a:p>
            <a:pPr algn="ctr"/>
            <a:r>
              <a:rPr lang="tr-TR" sz="1600" b="1" dirty="0">
                <a:latin typeface="Arial Black" panose="020B0A04020102020204" pitchFamily="34" charset="0"/>
              </a:rPr>
              <a:t>TABAN PUAN: 427,379</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32.700</a:t>
            </a:r>
          </a:p>
        </p:txBody>
      </p:sp>
      <p:sp>
        <p:nvSpPr>
          <p:cNvPr id="18" name="Dikdörtgen 17"/>
          <p:cNvSpPr/>
          <p:nvPr/>
        </p:nvSpPr>
        <p:spPr>
          <a:xfrm>
            <a:off x="2152817" y="4672700"/>
            <a:ext cx="998991" cy="646331"/>
          </a:xfrm>
          <a:prstGeom prst="rect">
            <a:avLst/>
          </a:prstGeom>
        </p:spPr>
        <p:txBody>
          <a:bodyPr wrap="none">
            <a:spAutoFit/>
          </a:bodyPr>
          <a:lstStyle/>
          <a:p>
            <a:r>
              <a:rPr lang="tr-TR" sz="3600" b="1" dirty="0" smtClean="0">
                <a:latin typeface="Top Secret" panose="02000800000000000000" pitchFamily="2" charset="0"/>
              </a:rPr>
              <a:t>480</a:t>
            </a:r>
            <a:endParaRPr lang="tr-TR" sz="4800" b="1" dirty="0">
              <a:latin typeface="Top Secret" panose="02000800000000000000" pitchFamily="2" charset="0"/>
            </a:endParaRPr>
          </a:p>
        </p:txBody>
      </p:sp>
      <p:sp>
        <p:nvSpPr>
          <p:cNvPr id="19" name="Dikdörtgen 18"/>
          <p:cNvSpPr/>
          <p:nvPr/>
        </p:nvSpPr>
        <p:spPr>
          <a:xfrm>
            <a:off x="2158204" y="5803952"/>
            <a:ext cx="845103" cy="646331"/>
          </a:xfrm>
          <a:prstGeom prst="rect">
            <a:avLst/>
          </a:prstGeom>
        </p:spPr>
        <p:txBody>
          <a:bodyPr wrap="none">
            <a:spAutoFit/>
          </a:bodyPr>
          <a:lstStyle/>
          <a:p>
            <a:r>
              <a:rPr lang="tr-TR" sz="3600" b="1" dirty="0" smtClean="0">
                <a:latin typeface="Top Secret" panose="02000800000000000000" pitchFamily="2" charset="0"/>
              </a:rPr>
              <a:t>715</a:t>
            </a:r>
            <a:endParaRPr lang="tr-TR" sz="4800" b="1" dirty="0">
              <a:latin typeface="Top Secret" panose="02000800000000000000" pitchFamily="2" charset="0"/>
            </a:endParaRPr>
          </a:p>
        </p:txBody>
      </p:sp>
      <p:sp>
        <p:nvSpPr>
          <p:cNvPr id="3" name="Metin kutusu 2"/>
          <p:cNvSpPr txBox="1"/>
          <p:nvPr/>
        </p:nvSpPr>
        <p:spPr>
          <a:xfrm>
            <a:off x="3530029" y="2295299"/>
            <a:ext cx="6641433" cy="7355860"/>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err="1">
                <a:solidFill>
                  <a:schemeClr val="bg1"/>
                </a:solidFill>
              </a:rPr>
              <a:t>Odyoloji</a:t>
            </a:r>
            <a:r>
              <a:rPr lang="tr-TR" sz="2000" b="1" dirty="0">
                <a:solidFill>
                  <a:schemeClr val="bg1"/>
                </a:solidFill>
              </a:rPr>
              <a:t>, işitme ve denge bozukluklarının toplumsal olarak önlenmesi, bireysel olarak hastalıkların tanınması, tedavisi ile rehabilitasyonunu sağlayan bilim dalıdır. Bu program sayesinde alanda yetkin insan gücünün kazandırılmasının </a:t>
            </a:r>
            <a:r>
              <a:rPr lang="tr-TR" sz="2000" b="1" dirty="0" err="1">
                <a:solidFill>
                  <a:schemeClr val="bg1"/>
                </a:solidFill>
              </a:rPr>
              <a:t>yanısıra</a:t>
            </a:r>
            <a:r>
              <a:rPr lang="tr-TR" sz="2000" b="1" dirty="0">
                <a:solidFill>
                  <a:schemeClr val="bg1"/>
                </a:solidFill>
              </a:rPr>
              <a:t> toplumumuzda işitme kaybı ve denge bozuklukları alanındaki sorunlarının belirlenmesi, sorunların ve önceliklerin ortaya konması, bu sorunların giderilmesi için çözüm yollarının aranması hedeflenmektedir.</a:t>
            </a:r>
            <a:endParaRPr lang="tr-TR" sz="20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sz="2000" b="1" dirty="0">
                <a:solidFill>
                  <a:schemeClr val="bg1"/>
                </a:solidFill>
              </a:rPr>
              <a:t>Üst düzeyde genel yeteneğe sahip,</a:t>
            </a:r>
          </a:p>
          <a:p>
            <a:r>
              <a:rPr lang="tr-TR" sz="2000" b="1" dirty="0">
                <a:solidFill>
                  <a:schemeClr val="bg1"/>
                </a:solidFill>
              </a:rPr>
              <a:t>• Biyoloji, elektronik ve fizik konularına ilgili ve bu alanda başarılı,</a:t>
            </a:r>
          </a:p>
          <a:p>
            <a:r>
              <a:rPr lang="tr-TR" sz="2000" b="1" dirty="0">
                <a:solidFill>
                  <a:schemeClr val="bg1"/>
                </a:solidFill>
              </a:rPr>
              <a:t>• Hasta insanlara yardım etmekten hoşlanan,</a:t>
            </a:r>
          </a:p>
          <a:p>
            <a:r>
              <a:rPr lang="tr-TR" sz="2000" b="1" dirty="0">
                <a:solidFill>
                  <a:schemeClr val="bg1"/>
                </a:solidFill>
              </a:rPr>
              <a:t>• Sorumluluk sahibi, dikkatli ve titiz,</a:t>
            </a:r>
          </a:p>
          <a:p>
            <a:r>
              <a:rPr lang="tr-TR" sz="2000" b="1" dirty="0">
                <a:solidFill>
                  <a:schemeClr val="bg1"/>
                </a:solidFill>
              </a:rPr>
              <a:t>• Hoşgörülü ve sabırlı</a:t>
            </a:r>
          </a:p>
          <a:p>
            <a:r>
              <a:rPr lang="tr-TR" sz="2000" b="1" dirty="0">
                <a:solidFill>
                  <a:schemeClr val="bg1"/>
                </a:solidFill>
              </a:rPr>
              <a:t>• kimseler olmaları gerekir.</a:t>
            </a:r>
            <a:endParaRPr lang="tr-TR" sz="2000" b="1" u="sng" dirty="0">
              <a:solidFill>
                <a:schemeClr val="bg1"/>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 ÇALIŞMA ALANLARI:</a:t>
            </a:r>
          </a:p>
          <a:p>
            <a:r>
              <a:rPr lang="tr-TR" sz="2000" b="1" dirty="0">
                <a:solidFill>
                  <a:schemeClr val="bg1"/>
                </a:solidFill>
              </a:rPr>
              <a:t>Bölüm mezunlarının kamuda görev alması için KPSS gibi bir süreçten geçmesi, yani atanmak için yeterli puanı alması gerekir. </a:t>
            </a:r>
            <a:r>
              <a:rPr lang="tr-TR" sz="2000" b="1" dirty="0" err="1">
                <a:solidFill>
                  <a:schemeClr val="bg1"/>
                </a:solidFill>
              </a:rPr>
              <a:t>Odyoloji</a:t>
            </a:r>
            <a:r>
              <a:rPr lang="tr-TR" sz="2000" b="1" dirty="0">
                <a:solidFill>
                  <a:schemeClr val="bg1"/>
                </a:solidFill>
              </a:rPr>
              <a:t> bölümü iş olanakları hastaneler, çeşitli okullar, okul öncesi eğitim kurumları ve işitme engelliler okulu olarak özetlenebilir.</a:t>
            </a:r>
          </a:p>
        </p:txBody>
      </p:sp>
      <p:sp>
        <p:nvSpPr>
          <p:cNvPr id="22" name="Dikdörtgen 21"/>
          <p:cNvSpPr/>
          <p:nvPr/>
        </p:nvSpPr>
        <p:spPr>
          <a:xfrm>
            <a:off x="1819562" y="10387685"/>
            <a:ext cx="1603324" cy="584775"/>
          </a:xfrm>
          <a:prstGeom prst="rect">
            <a:avLst/>
          </a:prstGeom>
        </p:spPr>
        <p:txBody>
          <a:bodyPr wrap="none">
            <a:spAutoFit/>
          </a:bodyPr>
          <a:lstStyle/>
          <a:p>
            <a:pPr algn="ctr"/>
            <a:r>
              <a:rPr lang="tr-TR" sz="1600" b="1" dirty="0" smtClean="0">
                <a:latin typeface="Agent Orange" panose="00000400000000000000" pitchFamily="2" charset="0"/>
                <a:cs typeface="Agent Orange" panose="00000400000000000000" pitchFamily="2" charset="0"/>
              </a:rPr>
              <a:t>PUAN </a:t>
            </a:r>
          </a:p>
          <a:p>
            <a:pPr algn="ctr"/>
            <a:r>
              <a:rPr lang="tr-TR" sz="1600" b="1" dirty="0" err="1" smtClean="0">
                <a:latin typeface="Agent Orange" panose="00000400000000000000" pitchFamily="2" charset="0"/>
                <a:cs typeface="Agent Orange" panose="00000400000000000000" pitchFamily="2" charset="0"/>
              </a:rPr>
              <a:t>olUSmaDI</a:t>
            </a:r>
            <a:endParaRPr lang="tr-TR" sz="16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44"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p>
        </p:txBody>
      </p:sp>
      <p:sp>
        <p:nvSpPr>
          <p:cNvPr id="16" name="Dikdörtgen 15"/>
          <p:cNvSpPr/>
          <p:nvPr/>
        </p:nvSpPr>
        <p:spPr>
          <a:xfrm>
            <a:off x="1883344" y="9323876"/>
            <a:ext cx="1484702"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60.991</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5494209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266472"/>
            <a:ext cx="6045200" cy="1754326"/>
          </a:xfrm>
          <a:prstGeom prst="rect">
            <a:avLst/>
          </a:prstGeom>
          <a:noFill/>
        </p:spPr>
        <p:txBody>
          <a:bodyPr wrap="square" rtlCol="0">
            <a:spAutoFit/>
          </a:bodyPr>
          <a:lstStyle/>
          <a:p>
            <a:pPr algn="ctr"/>
            <a:r>
              <a:rPr lang="tr-TR" sz="3600" dirty="0" err="1">
                <a:solidFill>
                  <a:schemeClr val="bg1"/>
                </a:solidFill>
                <a:latin typeface="Planet Benson 2" panose="02000503000000020004" pitchFamily="2" charset="0"/>
                <a:cs typeface="Agent Orange" panose="00000400000000000000" pitchFamily="2" charset="0"/>
              </a:rPr>
              <a:t>ı</a:t>
            </a:r>
            <a:r>
              <a:rPr lang="tr-TR" sz="3600" dirty="0" err="1" smtClean="0">
                <a:solidFill>
                  <a:schemeClr val="bg1"/>
                </a:solidFill>
                <a:latin typeface="Planet Benson 2" panose="02000503000000020004" pitchFamily="2" charset="0"/>
                <a:cs typeface="Agent Orange" panose="00000400000000000000" pitchFamily="2" charset="0"/>
              </a:rPr>
              <a:t>lkögretım</a:t>
            </a:r>
            <a:r>
              <a:rPr lang="tr-TR" sz="3600" dirty="0" smtClean="0">
                <a:solidFill>
                  <a:schemeClr val="bg1"/>
                </a:solidFill>
                <a:latin typeface="Planet Benson 2" panose="02000503000000020004" pitchFamily="2" charset="0"/>
                <a:cs typeface="Agent Orange" panose="00000400000000000000" pitchFamily="2" charset="0"/>
              </a:rPr>
              <a:t> </a:t>
            </a:r>
            <a:r>
              <a:rPr lang="tr-TR" sz="3600" dirty="0" err="1" smtClean="0">
                <a:solidFill>
                  <a:schemeClr val="bg1"/>
                </a:solidFill>
                <a:latin typeface="Planet Benson 2" panose="02000503000000020004" pitchFamily="2" charset="0"/>
                <a:cs typeface="Agent Orange" panose="00000400000000000000" pitchFamily="2" charset="0"/>
              </a:rPr>
              <a:t>matematık</a:t>
            </a:r>
            <a:r>
              <a:rPr lang="tr-TR" sz="3600" dirty="0" smtClean="0">
                <a:solidFill>
                  <a:schemeClr val="bg1"/>
                </a:solidFill>
                <a:latin typeface="Planet Benson 2" panose="02000503000000020004" pitchFamily="2" charset="0"/>
                <a:cs typeface="Agent Orange" panose="00000400000000000000" pitchFamily="2" charset="0"/>
              </a:rPr>
              <a:t> </a:t>
            </a:r>
            <a:r>
              <a:rPr lang="tr-TR" sz="3600" dirty="0" err="1" smtClean="0">
                <a:solidFill>
                  <a:schemeClr val="bg1"/>
                </a:solidFill>
                <a:latin typeface="Planet Benson 2" panose="02000503000000020004" pitchFamily="2" charset="0"/>
                <a:cs typeface="Agent Orange" panose="00000400000000000000" pitchFamily="2" charset="0"/>
              </a:rPr>
              <a:t>ögretmenlıgı</a:t>
            </a:r>
            <a:endParaRPr lang="tr-TR" sz="3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063736" y="3541448"/>
            <a:ext cx="1351652" cy="646331"/>
          </a:xfrm>
          <a:prstGeom prst="rect">
            <a:avLst/>
          </a:prstGeom>
        </p:spPr>
        <p:txBody>
          <a:bodyPr wrap="none">
            <a:spAutoFit/>
          </a:bodyPr>
          <a:lstStyle/>
          <a:p>
            <a:r>
              <a:rPr lang="tr-TR" sz="3600" b="1" dirty="0" smtClean="0">
                <a:latin typeface="Top Secret" panose="02000800000000000000" pitchFamily="2" charset="0"/>
              </a:rPr>
              <a:t>3.987</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MF-1</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BOĞAZİÇİ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432,493</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32.900</a:t>
            </a:r>
            <a:endParaRPr lang="tr-TR" sz="1600" b="1" dirty="0">
              <a:latin typeface="Arial Black" panose="020B0A04020102020204" pitchFamily="34" charset="0"/>
            </a:endParaRPr>
          </a:p>
        </p:txBody>
      </p:sp>
      <p:sp>
        <p:nvSpPr>
          <p:cNvPr id="17" name="Metin kutusu 16"/>
          <p:cNvSpPr txBox="1"/>
          <p:nvPr/>
        </p:nvSpPr>
        <p:spPr>
          <a:xfrm>
            <a:off x="7174830" y="10748198"/>
            <a:ext cx="3481137" cy="830997"/>
          </a:xfrm>
          <a:prstGeom prst="rect">
            <a:avLst/>
          </a:prstGeom>
          <a:noFill/>
        </p:spPr>
        <p:txBody>
          <a:bodyPr wrap="square" rtlCol="0">
            <a:spAutoFit/>
          </a:bodyPr>
          <a:lstStyle/>
          <a:p>
            <a:pPr algn="ctr"/>
            <a:r>
              <a:rPr lang="tr-TR" sz="1550" b="1" dirty="0" smtClean="0">
                <a:latin typeface="Arial Black" panose="020B0A04020102020204" pitchFamily="34" charset="0"/>
              </a:rPr>
              <a:t>AĞRI İBRAHİM ÇEÇEN ÜNİV.</a:t>
            </a:r>
          </a:p>
          <a:p>
            <a:pPr algn="ctr"/>
            <a:r>
              <a:rPr lang="tr-TR" sz="1600" b="1" dirty="0">
                <a:latin typeface="Arial Black" panose="020B0A04020102020204" pitchFamily="34" charset="0"/>
              </a:rPr>
              <a:t>TABAN PUAN: 321,016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119.000</a:t>
            </a:r>
          </a:p>
        </p:txBody>
      </p:sp>
      <p:sp>
        <p:nvSpPr>
          <p:cNvPr id="18" name="Dikdörtgen 17"/>
          <p:cNvSpPr/>
          <p:nvPr/>
        </p:nvSpPr>
        <p:spPr>
          <a:xfrm>
            <a:off x="2025817" y="4672700"/>
            <a:ext cx="1351652" cy="646331"/>
          </a:xfrm>
          <a:prstGeom prst="rect">
            <a:avLst/>
          </a:prstGeom>
        </p:spPr>
        <p:txBody>
          <a:bodyPr wrap="none">
            <a:spAutoFit/>
          </a:bodyPr>
          <a:lstStyle/>
          <a:p>
            <a:r>
              <a:rPr lang="tr-TR" sz="3600" b="1" dirty="0" smtClean="0">
                <a:latin typeface="Top Secret" panose="02000800000000000000" pitchFamily="2" charset="0"/>
              </a:rPr>
              <a:t>3.985</a:t>
            </a:r>
            <a:endParaRPr lang="tr-TR" sz="4800" b="1" dirty="0">
              <a:latin typeface="Top Secret" panose="02000800000000000000" pitchFamily="2" charset="0"/>
            </a:endParaRPr>
          </a:p>
        </p:txBody>
      </p:sp>
      <p:sp>
        <p:nvSpPr>
          <p:cNvPr id="19" name="Dikdörtgen 18"/>
          <p:cNvSpPr/>
          <p:nvPr/>
        </p:nvSpPr>
        <p:spPr>
          <a:xfrm>
            <a:off x="2056604" y="5803952"/>
            <a:ext cx="1393330" cy="646331"/>
          </a:xfrm>
          <a:prstGeom prst="rect">
            <a:avLst/>
          </a:prstGeom>
        </p:spPr>
        <p:txBody>
          <a:bodyPr wrap="none">
            <a:spAutoFit/>
          </a:bodyPr>
          <a:lstStyle/>
          <a:p>
            <a:r>
              <a:rPr lang="tr-TR" sz="3600" b="1" dirty="0" smtClean="0">
                <a:latin typeface="Top Secret" panose="02000800000000000000" pitchFamily="2" charset="0"/>
              </a:rPr>
              <a:t>4.089</a:t>
            </a:r>
            <a:endParaRPr lang="tr-TR" sz="4800" b="1" dirty="0">
              <a:latin typeface="Top Secret" panose="02000800000000000000" pitchFamily="2" charset="0"/>
            </a:endParaRPr>
          </a:p>
        </p:txBody>
      </p:sp>
      <p:sp>
        <p:nvSpPr>
          <p:cNvPr id="3" name="Metin kutusu 2"/>
          <p:cNvSpPr txBox="1"/>
          <p:nvPr/>
        </p:nvSpPr>
        <p:spPr>
          <a:xfrm>
            <a:off x="3530029" y="2295299"/>
            <a:ext cx="6641433" cy="7571303"/>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2000" b="1" dirty="0">
                <a:solidFill>
                  <a:schemeClr val="bg1"/>
                </a:solidFill>
              </a:rPr>
              <a:t>Çalıştığı eğitim kurumunda ilköğretim </a:t>
            </a:r>
            <a:r>
              <a:rPr lang="tr-TR" sz="2000" b="1" dirty="0" smtClean="0">
                <a:solidFill>
                  <a:schemeClr val="bg1"/>
                </a:solidFill>
              </a:rPr>
              <a:t>6, </a:t>
            </a:r>
            <a:r>
              <a:rPr lang="tr-TR" sz="2000" b="1" dirty="0">
                <a:solidFill>
                  <a:schemeClr val="bg1"/>
                </a:solidFill>
              </a:rPr>
              <a:t>7 ve 8. sınıf öğrencilerine </a:t>
            </a:r>
            <a:r>
              <a:rPr lang="tr-TR" sz="2000" b="1" dirty="0" smtClean="0">
                <a:solidFill>
                  <a:schemeClr val="bg1"/>
                </a:solidFill>
              </a:rPr>
              <a:t>matematik ile ilgili eğitim veren kişidir.</a:t>
            </a:r>
            <a:endParaRPr lang="tr-TR" sz="2400" b="1" u="sng" dirty="0" smtClean="0">
              <a:solidFill>
                <a:srgbClr val="FF0000"/>
              </a:solidFill>
              <a:latin typeface="Arial Black" panose="020B0A04020102020204" pitchFamily="34" charset="0"/>
            </a:endParaRP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b="1" dirty="0">
                <a:solidFill>
                  <a:schemeClr val="bg1"/>
                </a:solidFill>
              </a:rPr>
              <a:t>İlköğretim matematik öğretmeni olmak isteyenlerin;</a:t>
            </a:r>
          </a:p>
          <a:p>
            <a:r>
              <a:rPr lang="tr-TR" b="1" dirty="0">
                <a:solidFill>
                  <a:schemeClr val="bg1"/>
                </a:solidFill>
              </a:rPr>
              <a:t>• Üstün bir sayısal düşünme yeteneğine sahip,</a:t>
            </a:r>
          </a:p>
          <a:p>
            <a:r>
              <a:rPr lang="tr-TR" b="1" dirty="0">
                <a:solidFill>
                  <a:schemeClr val="bg1"/>
                </a:solidFill>
              </a:rPr>
              <a:t>• Matematiğe karşı ilgili ve bu alanda başarılı,</a:t>
            </a:r>
          </a:p>
          <a:p>
            <a:r>
              <a:rPr lang="tr-TR" b="1" dirty="0">
                <a:solidFill>
                  <a:schemeClr val="bg1"/>
                </a:solidFill>
              </a:rPr>
              <a:t>• Düşüncelerini başkalarına açık bir biçimde aktarabilen,</a:t>
            </a:r>
          </a:p>
          <a:p>
            <a:r>
              <a:rPr lang="tr-TR" b="1" dirty="0">
                <a:solidFill>
                  <a:schemeClr val="bg1"/>
                </a:solidFill>
              </a:rPr>
              <a:t>• İyi bir öğrenme ortamı sağlayabilen,</a:t>
            </a:r>
          </a:p>
          <a:p>
            <a:r>
              <a:rPr lang="tr-TR" b="1" dirty="0">
                <a:solidFill>
                  <a:schemeClr val="bg1"/>
                </a:solidFill>
              </a:rPr>
              <a:t>• Dikkatli, işine özen gösteren,</a:t>
            </a:r>
          </a:p>
          <a:p>
            <a:r>
              <a:rPr lang="tr-TR" b="1" dirty="0">
                <a:solidFill>
                  <a:schemeClr val="bg1"/>
                </a:solidFill>
              </a:rPr>
              <a:t>• Mesleğinin sorunları ile ilgilenen ve çözüm yolları bulmaya çalışan,</a:t>
            </a:r>
          </a:p>
          <a:p>
            <a:r>
              <a:rPr lang="tr-TR" b="1" dirty="0">
                <a:solidFill>
                  <a:schemeClr val="bg1"/>
                </a:solidFill>
              </a:rPr>
              <a:t>• İnsanlarla iyi iletişim kurabilen; sevecen, hoşgörülü, sabırlı,</a:t>
            </a:r>
          </a:p>
          <a:p>
            <a:r>
              <a:rPr lang="tr-TR" b="1" dirty="0">
                <a:solidFill>
                  <a:schemeClr val="bg1"/>
                </a:solidFill>
              </a:rPr>
              <a:t>• Öğrencilerin duygu ve düşüncelerini anlayabilen,</a:t>
            </a:r>
          </a:p>
          <a:p>
            <a:r>
              <a:rPr lang="tr-TR" b="1" dirty="0">
                <a:solidFill>
                  <a:schemeClr val="bg1"/>
                </a:solidFill>
              </a:rPr>
              <a:t>• Kendini geliştirmeye istekli ve yaratıcı</a:t>
            </a:r>
          </a:p>
          <a:p>
            <a:r>
              <a:rPr lang="tr-TR" b="1" dirty="0">
                <a:solidFill>
                  <a:schemeClr val="bg1"/>
                </a:solidFill>
              </a:rPr>
              <a:t>kimseler olmaları gerekir</a:t>
            </a:r>
            <a:r>
              <a:rPr lang="tr-TR" b="1" dirty="0" smtClean="0">
                <a:solidFill>
                  <a:schemeClr val="bg1"/>
                </a:solidFill>
              </a:rPr>
              <a:t>.</a:t>
            </a:r>
          </a:p>
          <a:p>
            <a:r>
              <a:rPr lang="tr-TR" sz="2400" b="1" u="sng" dirty="0" smtClean="0">
                <a:solidFill>
                  <a:srgbClr val="FF0000"/>
                </a:solidFill>
                <a:latin typeface="Arial Black" panose="020B0A04020102020204" pitchFamily="34" charset="0"/>
              </a:rPr>
              <a:t> ÇALIŞMA ALANLARI:</a:t>
            </a:r>
          </a:p>
          <a:p>
            <a:r>
              <a:rPr lang="tr-TR" sz="1600" b="1" dirty="0">
                <a:solidFill>
                  <a:schemeClr val="bg1"/>
                </a:solidFill>
              </a:rPr>
              <a:t>Bu programlardan mezun olanlar, resmi ve özel tüm ilköğretim kurumlarında öğretmen olarak görev yapabilecekleri gibi, görsel ve yazılı basın için çocuk programları ve çocuklara yönelik bilgisayar programları hazırlama gibi alanlarda da çalışabilirler. Ayrıca, üniversitelerin ilgili bölümlerinde akademik çalışmalar yapabilirler.</a:t>
            </a:r>
          </a:p>
          <a:p>
            <a:r>
              <a:rPr lang="tr-TR" sz="1600" b="1" dirty="0">
                <a:solidFill>
                  <a:schemeClr val="bg1"/>
                </a:solidFill>
              </a:rPr>
              <a:t>Ülke nüfusundaki hızlı artış, beraberinde yeni okulların açılmasını zorunlu kılmaktadır. Bu durum öğretmen ihtiyacını artırmaktadır.</a:t>
            </a:r>
          </a:p>
          <a:p>
            <a:r>
              <a:rPr lang="tr-TR" sz="1600" b="1" dirty="0">
                <a:solidFill>
                  <a:schemeClr val="bg1"/>
                </a:solidFill>
              </a:rPr>
              <a:t>Kendi branşı dışında ayrıca aylık karşılığı okutabileceği dersler ; Matematik, Geometri, Analitik geometri, ileri matematik, matematik uygulamaları, mesleki matematik, astronomi ve uzay bilimleri, istatistik, araştırma teknikleri gibi derslere girebilmektedir.</a:t>
            </a:r>
          </a:p>
        </p:txBody>
      </p:sp>
      <p:sp>
        <p:nvSpPr>
          <p:cNvPr id="22" name="Dikdörtgen 21"/>
          <p:cNvSpPr/>
          <p:nvPr/>
        </p:nvSpPr>
        <p:spPr>
          <a:xfrm>
            <a:off x="1915744" y="10387685"/>
            <a:ext cx="1410964"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72.632</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1938709" y="8242386"/>
            <a:ext cx="1377300"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71.233</a:t>
            </a:r>
          </a:p>
        </p:txBody>
      </p:sp>
      <p:sp>
        <p:nvSpPr>
          <p:cNvPr id="16" name="Dikdörtgen 15"/>
          <p:cNvSpPr/>
          <p:nvPr/>
        </p:nvSpPr>
        <p:spPr>
          <a:xfrm>
            <a:off x="1948267" y="9323876"/>
            <a:ext cx="1354858"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71.183</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174008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417096"/>
            <a:ext cx="5406189" cy="1446550"/>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Arap dili ve edebiyatı</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56155" y="3296137"/>
            <a:ext cx="1348446" cy="830997"/>
          </a:xfrm>
          <a:prstGeom prst="rect">
            <a:avLst/>
          </a:prstGeom>
        </p:spPr>
        <p:txBody>
          <a:bodyPr wrap="none">
            <a:spAutoFit/>
          </a:bodyPr>
          <a:lstStyle/>
          <a:p>
            <a:r>
              <a:rPr lang="tr-TR" sz="4800" b="1" dirty="0">
                <a:latin typeface="Betsy Flanagan" panose="05000506000000020004" pitchFamily="2" charset="0"/>
              </a:rPr>
              <a:t>553</a:t>
            </a:r>
          </a:p>
        </p:txBody>
      </p:sp>
      <p:sp>
        <p:nvSpPr>
          <p:cNvPr id="8" name="Dikdörtgen 7"/>
          <p:cNvSpPr/>
          <p:nvPr/>
        </p:nvSpPr>
        <p:spPr>
          <a:xfrm>
            <a:off x="1972197" y="4523358"/>
            <a:ext cx="1348446" cy="830997"/>
          </a:xfrm>
          <a:prstGeom prst="rect">
            <a:avLst/>
          </a:prstGeom>
        </p:spPr>
        <p:txBody>
          <a:bodyPr wrap="none">
            <a:spAutoFit/>
          </a:bodyPr>
          <a:lstStyle/>
          <a:p>
            <a:r>
              <a:rPr lang="tr-TR" sz="4800" b="1" dirty="0" smtClean="0">
                <a:latin typeface="Betsy Flanagan" panose="05000506000000020004" pitchFamily="2" charset="0"/>
              </a:rPr>
              <a:t>670</a:t>
            </a:r>
            <a:endParaRPr lang="tr-TR" sz="4800" b="1" dirty="0">
              <a:latin typeface="Betsy Flanagan" panose="05000506000000020004" pitchFamily="2" charset="0"/>
            </a:endParaRPr>
          </a:p>
        </p:txBody>
      </p:sp>
      <p:sp>
        <p:nvSpPr>
          <p:cNvPr id="9" name="Dikdörtgen 8"/>
          <p:cNvSpPr/>
          <p:nvPr/>
        </p:nvSpPr>
        <p:spPr>
          <a:xfrm>
            <a:off x="1972197" y="5559625"/>
            <a:ext cx="1348446" cy="830997"/>
          </a:xfrm>
          <a:prstGeom prst="rect">
            <a:avLst/>
          </a:prstGeom>
        </p:spPr>
        <p:txBody>
          <a:bodyPr wrap="none">
            <a:spAutoFit/>
          </a:bodyPr>
          <a:lstStyle/>
          <a:p>
            <a:r>
              <a:rPr lang="tr-TR" sz="4800" b="1" dirty="0" smtClean="0">
                <a:latin typeface="Betsy Flanagan" panose="05000506000000020004" pitchFamily="2" charset="0"/>
              </a:rPr>
              <a:t>670</a:t>
            </a:r>
            <a:endParaRPr lang="tr-TR" sz="4800" b="1" dirty="0">
              <a:latin typeface="Betsy Flanagan" panose="05000506000000020004" pitchFamily="2" charset="0"/>
            </a:endParaRPr>
          </a:p>
        </p:txBody>
      </p:sp>
      <p:sp>
        <p:nvSpPr>
          <p:cNvPr id="10" name="Metin kutusu 9"/>
          <p:cNvSpPr txBox="1"/>
          <p:nvPr/>
        </p:nvSpPr>
        <p:spPr>
          <a:xfrm>
            <a:off x="866274" y="1236623"/>
            <a:ext cx="818147" cy="400110"/>
          </a:xfrm>
          <a:prstGeom prst="rect">
            <a:avLst/>
          </a:prstGeom>
          <a:noFill/>
        </p:spPr>
        <p:txBody>
          <a:bodyPr wrap="square" rtlCol="0">
            <a:spAutoFit/>
          </a:bodyPr>
          <a:lstStyle/>
          <a:p>
            <a:r>
              <a:rPr lang="tr-TR" sz="2000" dirty="0" smtClean="0">
                <a:latin typeface="AlleyOop" pitchFamily="2" charset="0"/>
                <a:ea typeface="AlleyOop" pitchFamily="2" charset="0"/>
              </a:rPr>
              <a:t>DIL-3</a:t>
            </a:r>
            <a:endParaRPr lang="tr-TR" sz="2000" dirty="0">
              <a:latin typeface="AlleyOop" pitchFamily="2" charset="0"/>
              <a:ea typeface="AlleyOop" pitchFamily="2" charset="0"/>
            </a:endParaRPr>
          </a:p>
        </p:txBody>
      </p:sp>
      <p:sp>
        <p:nvSpPr>
          <p:cNvPr id="11" name="Metin kutusu 10"/>
          <p:cNvSpPr txBox="1"/>
          <p:nvPr/>
        </p:nvSpPr>
        <p:spPr>
          <a:xfrm>
            <a:off x="9424737" y="1236623"/>
            <a:ext cx="818147" cy="400110"/>
          </a:xfrm>
          <a:prstGeom prst="rect">
            <a:avLst/>
          </a:prstGeom>
          <a:noFill/>
        </p:spPr>
        <p:txBody>
          <a:bodyPr wrap="square" rtlCol="0">
            <a:spAutoFit/>
          </a:bodyPr>
          <a:lstStyle/>
          <a:p>
            <a:r>
              <a:rPr lang="tr-TR" sz="2000" dirty="0" smtClean="0">
                <a:latin typeface="AlleyOop" pitchFamily="2" charset="0"/>
                <a:ea typeface="AlleyOop" pitchFamily="2" charset="0"/>
              </a:rPr>
              <a:t>DIL-3</a:t>
            </a:r>
            <a:endParaRPr lang="tr-TR" sz="2000" dirty="0">
              <a:latin typeface="AlleyOop" pitchFamily="2" charset="0"/>
              <a:ea typeface="AlleyOop" pitchFamily="2" charset="0"/>
            </a:endParaRPr>
          </a:p>
        </p:txBody>
      </p:sp>
      <p:sp>
        <p:nvSpPr>
          <p:cNvPr id="12" name="Metin kutusu 11"/>
          <p:cNvSpPr txBox="1"/>
          <p:nvPr/>
        </p:nvSpPr>
        <p:spPr>
          <a:xfrm>
            <a:off x="1795696" y="8185304"/>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sp>
        <p:nvSpPr>
          <p:cNvPr id="13" name="Dikdörtgen 12"/>
          <p:cNvSpPr/>
          <p:nvPr/>
        </p:nvSpPr>
        <p:spPr>
          <a:xfrm>
            <a:off x="1863975" y="9355169"/>
            <a:ext cx="1516762"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46,767</a:t>
            </a:r>
            <a:endParaRPr lang="tr-TR" sz="2400" b="1" dirty="0">
              <a:latin typeface="Agent Orange" panose="00000400000000000000" pitchFamily="2" charset="0"/>
              <a:cs typeface="Agent Orange" panose="00000400000000000000" pitchFamily="2" charset="0"/>
            </a:endParaRPr>
          </a:p>
        </p:txBody>
      </p:sp>
      <p:sp>
        <p:nvSpPr>
          <p:cNvPr id="14" name="Dikdörtgen 13"/>
          <p:cNvSpPr/>
          <p:nvPr/>
        </p:nvSpPr>
        <p:spPr>
          <a:xfrm>
            <a:off x="1847933" y="10463479"/>
            <a:ext cx="1612942" cy="461665"/>
          </a:xfrm>
          <a:prstGeom prst="rect">
            <a:avLst/>
          </a:prstGeom>
        </p:spPr>
        <p:txBody>
          <a:bodyPr wrap="none">
            <a:spAutoFit/>
          </a:bodyPr>
          <a:lstStyle/>
          <a:p>
            <a:r>
              <a:rPr lang="tr-TR" sz="2400" b="1" dirty="0" smtClean="0">
                <a:latin typeface="Agent Orange" panose="00000400000000000000" pitchFamily="2" charset="0"/>
                <a:cs typeface="Agent Orange" panose="00000400000000000000" pitchFamily="2" charset="0"/>
              </a:rPr>
              <a:t>50,837</a:t>
            </a:r>
            <a:endParaRPr lang="tr-TR" sz="24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705725" y="1080660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İSTANBUL ÜNİVERSİTESİ</a:t>
            </a:r>
          </a:p>
          <a:p>
            <a:pPr algn="ctr"/>
            <a:r>
              <a:rPr lang="tr-TR" sz="1600" b="1" dirty="0" smtClean="0">
                <a:latin typeface="Arial Black" panose="020B0A04020102020204" pitchFamily="34" charset="0"/>
              </a:rPr>
              <a:t> TABAN PUAN: 398,951</a:t>
            </a:r>
          </a:p>
          <a:p>
            <a:pPr algn="ctr"/>
            <a:r>
              <a:rPr lang="tr-TR" sz="1600" b="1" dirty="0" smtClean="0">
                <a:latin typeface="Arial Black" panose="020B0A04020102020204" pitchFamily="34" charset="0"/>
              </a:rPr>
              <a:t>BAŞARI SIRASI: 15.800</a:t>
            </a:r>
            <a:endParaRPr lang="tr-TR" sz="1600" b="1" dirty="0">
              <a:latin typeface="Arial Black" panose="020B0A04020102020204" pitchFamily="34" charset="0"/>
            </a:endParaRPr>
          </a:p>
        </p:txBody>
      </p:sp>
      <p:sp>
        <p:nvSpPr>
          <p:cNvPr id="16" name="Metin kutusu 15"/>
          <p:cNvSpPr txBox="1"/>
          <p:nvPr/>
        </p:nvSpPr>
        <p:spPr>
          <a:xfrm>
            <a:off x="3705725" y="2776215"/>
            <a:ext cx="6537159" cy="6186309"/>
          </a:xfrm>
          <a:prstGeom prst="rect">
            <a:avLst/>
          </a:prstGeom>
          <a:noFill/>
        </p:spPr>
        <p:txBody>
          <a:bodyPr wrap="square" rtlCol="0">
            <a:spAutoFit/>
          </a:bodyPr>
          <a:lstStyle/>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PROGRAMIN AMACI:</a:t>
            </a: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Arap </a:t>
            </a:r>
            <a:r>
              <a:rPr lang="tr-TR" dirty="0">
                <a:solidFill>
                  <a:schemeClr val="bg1"/>
                </a:solidFill>
                <a:latin typeface="Arial Black" panose="020B0A04020102020204" pitchFamily="34" charset="0"/>
              </a:rPr>
              <a:t>Dili ve Edebiyatı programında Arapça dilbilgisi, çeşitli klasik ve modern metinlerin </a:t>
            </a:r>
            <a:r>
              <a:rPr lang="tr-TR" dirty="0" smtClean="0">
                <a:solidFill>
                  <a:schemeClr val="bg1"/>
                </a:solidFill>
                <a:latin typeface="Arial Black" panose="020B0A04020102020204" pitchFamily="34" charset="0"/>
              </a:rPr>
              <a:t>Türkçe ’ye </a:t>
            </a:r>
            <a:r>
              <a:rPr lang="tr-TR" dirty="0">
                <a:solidFill>
                  <a:schemeClr val="bg1"/>
                </a:solidFill>
                <a:latin typeface="Arial Black" panose="020B0A04020102020204" pitchFamily="34" charset="0"/>
              </a:rPr>
              <a:t>çevirileri, Arapça konuşma ve kompozisyon denemeleri yapılmakta ve Arap dili ve edebiyatı ile ilgili eğitim verilmektedir. </a:t>
            </a:r>
            <a:endParaRPr lang="tr-TR" dirty="0" smtClean="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ÇALIŞMA ALANLARI:</a:t>
            </a:r>
            <a:endParaRPr lang="tr-TR" u="sng" dirty="0">
              <a:solidFill>
                <a:srgbClr val="FF0000"/>
              </a:solidFill>
              <a:latin typeface="Arial Black" panose="020B0A04020102020204" pitchFamily="34" charset="0"/>
            </a:endParaRPr>
          </a:p>
          <a:p>
            <a:r>
              <a:rPr lang="tr-TR" dirty="0" smtClean="0">
                <a:solidFill>
                  <a:schemeClr val="bg1"/>
                </a:solidFill>
                <a:latin typeface="Arial Black" panose="020B0A04020102020204" pitchFamily="34" charset="0"/>
              </a:rPr>
              <a:t>     </a:t>
            </a:r>
          </a:p>
          <a:p>
            <a:r>
              <a:rPr lang="tr-TR" dirty="0" smtClean="0">
                <a:solidFill>
                  <a:schemeClr val="bg1"/>
                </a:solidFill>
                <a:latin typeface="Arial Black" panose="020B0A04020102020204" pitchFamily="34" charset="0"/>
              </a:rPr>
              <a:t>       Mezunlar </a:t>
            </a:r>
            <a:r>
              <a:rPr lang="tr-TR" dirty="0">
                <a:solidFill>
                  <a:schemeClr val="bg1"/>
                </a:solidFill>
                <a:latin typeface="Arial Black" panose="020B0A04020102020204" pitchFamily="34" charset="0"/>
              </a:rPr>
              <a:t>kütüphanelerde, müzelerde, Diyanet İşleri Başkanlığında çalışabilecekleri gibi orta dereceli okullarda (imam hatip liseleri) öğretmenlik yapabilirler. </a:t>
            </a:r>
            <a:endParaRPr lang="tr-TR" dirty="0" smtClean="0">
              <a:solidFill>
                <a:schemeClr val="bg1"/>
              </a:solidFill>
              <a:latin typeface="Arial Black" panose="020B0A04020102020204" pitchFamily="34" charset="0"/>
            </a:endParaRPr>
          </a:p>
          <a:p>
            <a:endParaRPr lang="tr-TR" dirty="0" smtClean="0">
              <a:solidFill>
                <a:schemeClr val="bg1"/>
              </a:solidFill>
              <a:latin typeface="Arial Black" panose="020B0A04020102020204" pitchFamily="34" charset="0"/>
            </a:endParaRPr>
          </a:p>
          <a:p>
            <a:r>
              <a:rPr lang="tr-TR" dirty="0" smtClean="0">
                <a:solidFill>
                  <a:schemeClr val="bg1"/>
                </a:solidFill>
                <a:latin typeface="Arial Black" panose="020B0A04020102020204" pitchFamily="34" charset="0"/>
              </a:rPr>
              <a:t>        </a:t>
            </a:r>
            <a:r>
              <a:rPr lang="tr-TR" u="sng" dirty="0" smtClean="0">
                <a:solidFill>
                  <a:srgbClr val="FF0000"/>
                </a:solidFill>
                <a:latin typeface="Arial Black" panose="020B0A04020102020204" pitchFamily="34" charset="0"/>
              </a:rPr>
              <a:t>EĞİTİM İÇERİĞİ:</a:t>
            </a:r>
            <a:endParaRPr lang="tr-TR" u="sng" dirty="0">
              <a:solidFill>
                <a:srgbClr val="FF0000"/>
              </a:solidFill>
              <a:latin typeface="Arial Black" panose="020B0A04020102020204" pitchFamily="34" charset="0"/>
            </a:endParaRP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t>
            </a:r>
          </a:p>
          <a:p>
            <a:r>
              <a:rPr lang="tr-TR" dirty="0">
                <a:solidFill>
                  <a:schemeClr val="bg1"/>
                </a:solidFill>
                <a:latin typeface="Arial Black" panose="020B0A04020102020204" pitchFamily="34" charset="0"/>
              </a:rPr>
              <a:t> </a:t>
            </a:r>
            <a:r>
              <a:rPr lang="tr-TR" dirty="0" smtClean="0">
                <a:solidFill>
                  <a:schemeClr val="bg1"/>
                </a:solidFill>
                <a:latin typeface="Arial Black" panose="020B0A04020102020204" pitchFamily="34" charset="0"/>
              </a:rPr>
              <a:t>      Arap </a:t>
            </a:r>
            <a:r>
              <a:rPr lang="tr-TR" dirty="0">
                <a:solidFill>
                  <a:schemeClr val="bg1"/>
                </a:solidFill>
                <a:latin typeface="Arial Black" panose="020B0A04020102020204" pitchFamily="34" charset="0"/>
              </a:rPr>
              <a:t>dili ve edebiyatı programında Arapça dil bilgisi, çeşitli klasik ve modern Arapça metinlerin </a:t>
            </a:r>
            <a:r>
              <a:rPr lang="tr-TR" dirty="0" smtClean="0">
                <a:solidFill>
                  <a:schemeClr val="bg1"/>
                </a:solidFill>
                <a:latin typeface="Arial Black" panose="020B0A04020102020204" pitchFamily="34" charset="0"/>
              </a:rPr>
              <a:t>Türkçe ’ye </a:t>
            </a:r>
            <a:r>
              <a:rPr lang="tr-TR" dirty="0">
                <a:solidFill>
                  <a:schemeClr val="bg1"/>
                </a:solidFill>
                <a:latin typeface="Arial Black" panose="020B0A04020102020204" pitchFamily="34" charset="0"/>
              </a:rPr>
              <a:t>çevirileri, Arapça konuşma ve kompozisyon denemeleri ve Arap dili ve edebiyatı ile ilgili eğitim yapılmaktadır.</a:t>
            </a:r>
          </a:p>
        </p:txBody>
      </p:sp>
      <p:sp>
        <p:nvSpPr>
          <p:cNvPr id="17" name="Metin kutusu 16"/>
          <p:cNvSpPr txBox="1"/>
          <p:nvPr/>
        </p:nvSpPr>
        <p:spPr>
          <a:xfrm>
            <a:off x="7202904" y="10749514"/>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KAFKAS ÜNİVERSİTESİ (İ.Ö)</a:t>
            </a:r>
          </a:p>
          <a:p>
            <a:pPr algn="ctr"/>
            <a:r>
              <a:rPr lang="tr-TR" sz="1600" b="1" dirty="0" smtClean="0">
                <a:latin typeface="Arial Black" panose="020B0A04020102020204" pitchFamily="34" charset="0"/>
              </a:rPr>
              <a:t> TABAN PUAN: 319,056</a:t>
            </a:r>
          </a:p>
          <a:p>
            <a:pPr algn="ctr"/>
            <a:r>
              <a:rPr lang="tr-TR" sz="1600" b="1" dirty="0" smtClean="0">
                <a:latin typeface="Arial Black" panose="020B0A04020102020204" pitchFamily="34" charset="0"/>
              </a:rPr>
              <a:t>BAŞARI SIRASI: 46.600</a:t>
            </a:r>
            <a:endParaRPr lang="tr-TR" sz="1600" b="1" dirty="0">
              <a:latin typeface="Arial Black" panose="020B0A04020102020204" pitchFamily="34" charset="0"/>
            </a:endParaRPr>
          </a:p>
        </p:txBody>
      </p:sp>
      <p:pic>
        <p:nvPicPr>
          <p:cNvPr id="18" name="Resim 1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5776401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72872"/>
            <a:ext cx="6045200" cy="954107"/>
          </a:xfrm>
          <a:prstGeom prst="rect">
            <a:avLst/>
          </a:prstGeom>
          <a:noFill/>
        </p:spPr>
        <p:txBody>
          <a:bodyPr wrap="square" rtlCol="0">
            <a:spAutoFit/>
          </a:bodyPr>
          <a:lstStyle/>
          <a:p>
            <a:pPr algn="ctr"/>
            <a:r>
              <a:rPr lang="tr-TR" sz="5600" dirty="0" smtClean="0">
                <a:solidFill>
                  <a:schemeClr val="bg1"/>
                </a:solidFill>
                <a:latin typeface="Planet Benson 2" panose="02000503000000020004" pitchFamily="2" charset="0"/>
                <a:cs typeface="Agent Orange" panose="00000400000000000000" pitchFamily="2" charset="0"/>
              </a:rPr>
              <a:t>GASTRONOMI</a:t>
            </a:r>
            <a:endParaRPr lang="tr-TR" sz="5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72225" y="4710420"/>
            <a:ext cx="957313" cy="646331"/>
          </a:xfrm>
          <a:prstGeom prst="rect">
            <a:avLst/>
          </a:prstGeom>
        </p:spPr>
        <p:txBody>
          <a:bodyPr wrap="none">
            <a:spAutoFit/>
          </a:bodyPr>
          <a:lstStyle/>
          <a:p>
            <a:r>
              <a:rPr lang="tr-TR" sz="3600" b="1" dirty="0" smtClean="0">
                <a:latin typeface="Top Secret" panose="02000800000000000000" pitchFamily="2" charset="0"/>
              </a:rPr>
              <a:t>588</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YGS-4</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MF-1</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DOKUZ EYLÜL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376,818</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153.000</a:t>
            </a:r>
            <a:endParaRPr lang="tr-TR" sz="1600" b="1" dirty="0">
              <a:latin typeface="Arial Black" panose="020B0A04020102020204" pitchFamily="34" charset="0"/>
            </a:endParaRPr>
          </a:p>
        </p:txBody>
      </p:sp>
      <p:sp>
        <p:nvSpPr>
          <p:cNvPr id="17" name="Metin kutusu 16"/>
          <p:cNvSpPr txBox="1"/>
          <p:nvPr/>
        </p:nvSpPr>
        <p:spPr>
          <a:xfrm>
            <a:off x="7174830" y="10748198"/>
            <a:ext cx="3481137" cy="823302"/>
          </a:xfrm>
          <a:prstGeom prst="rect">
            <a:avLst/>
          </a:prstGeom>
          <a:noFill/>
        </p:spPr>
        <p:txBody>
          <a:bodyPr wrap="square" rtlCol="0">
            <a:spAutoFit/>
          </a:bodyPr>
          <a:lstStyle/>
          <a:p>
            <a:pPr algn="ctr"/>
            <a:r>
              <a:rPr lang="tr-TR" sz="1550" b="1" dirty="0" smtClean="0">
                <a:latin typeface="Arial Black" panose="020B0A04020102020204" pitchFamily="34" charset="0"/>
              </a:rPr>
              <a:t>CUMHURİYET ÜNİV.</a:t>
            </a:r>
          </a:p>
          <a:p>
            <a:pPr algn="ctr"/>
            <a:r>
              <a:rPr lang="tr-TR" sz="1600" b="1" dirty="0">
                <a:latin typeface="Arial Black" panose="020B0A04020102020204" pitchFamily="34" charset="0"/>
              </a:rPr>
              <a:t>TABAN PUAN: 346,564</a:t>
            </a:r>
          </a:p>
          <a:p>
            <a:pPr algn="ctr"/>
            <a:r>
              <a:rPr lang="tr-TR" sz="1600" b="1" dirty="0" smtClean="0">
                <a:latin typeface="Arial Black" panose="020B0A04020102020204" pitchFamily="34" charset="0"/>
              </a:rPr>
              <a:t>BAŞARI SIRASI: 278.000</a:t>
            </a:r>
          </a:p>
        </p:txBody>
      </p:sp>
      <p:sp>
        <p:nvSpPr>
          <p:cNvPr id="18" name="Dikdörtgen 17"/>
          <p:cNvSpPr/>
          <p:nvPr/>
        </p:nvSpPr>
        <p:spPr>
          <a:xfrm>
            <a:off x="2124134" y="3504789"/>
            <a:ext cx="994183" cy="646331"/>
          </a:xfrm>
          <a:prstGeom prst="rect">
            <a:avLst/>
          </a:prstGeom>
        </p:spPr>
        <p:txBody>
          <a:bodyPr wrap="none">
            <a:spAutoFit/>
          </a:bodyPr>
          <a:lstStyle/>
          <a:p>
            <a:r>
              <a:rPr lang="tr-TR" sz="3600" b="1" dirty="0" smtClean="0">
                <a:latin typeface="Top Secret" panose="02000800000000000000" pitchFamily="2" charset="0"/>
              </a:rPr>
              <a:t>364</a:t>
            </a:r>
            <a:endParaRPr lang="tr-TR" sz="4800" b="1" dirty="0">
              <a:latin typeface="Top Secret" panose="02000800000000000000" pitchFamily="2" charset="0"/>
            </a:endParaRPr>
          </a:p>
        </p:txBody>
      </p:sp>
      <p:sp>
        <p:nvSpPr>
          <p:cNvPr id="19" name="Dikdörtgen 18"/>
          <p:cNvSpPr/>
          <p:nvPr/>
        </p:nvSpPr>
        <p:spPr>
          <a:xfrm>
            <a:off x="2158204" y="5778552"/>
            <a:ext cx="1008609" cy="646331"/>
          </a:xfrm>
          <a:prstGeom prst="rect">
            <a:avLst/>
          </a:prstGeom>
        </p:spPr>
        <p:txBody>
          <a:bodyPr wrap="none">
            <a:spAutoFit/>
          </a:bodyPr>
          <a:lstStyle/>
          <a:p>
            <a:r>
              <a:rPr lang="tr-TR" sz="3600" b="1" dirty="0" smtClean="0">
                <a:latin typeface="Top Secret" panose="02000800000000000000" pitchFamily="2" charset="0"/>
              </a:rPr>
              <a:t>964</a:t>
            </a:r>
            <a:endParaRPr lang="tr-TR" sz="4800" b="1" dirty="0">
              <a:latin typeface="Top Secret" panose="02000800000000000000" pitchFamily="2" charset="0"/>
            </a:endParaRPr>
          </a:p>
        </p:txBody>
      </p:sp>
      <p:sp>
        <p:nvSpPr>
          <p:cNvPr id="3" name="Metin kutusu 2"/>
          <p:cNvSpPr txBox="1"/>
          <p:nvPr/>
        </p:nvSpPr>
        <p:spPr>
          <a:xfrm>
            <a:off x="3530029" y="2295299"/>
            <a:ext cx="6641433" cy="7602081"/>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1600" b="1" dirty="0">
                <a:solidFill>
                  <a:schemeClr val="bg1"/>
                </a:solidFill>
              </a:rPr>
              <a:t>Gastronomi Uzmanı; Zengin Türk mutfak kültürünün geliştirilmesini, uluslararası düzeyde tanıtılmasını ve saygınlığının korunmasını sağlayan, modern ve klasik pişirme teknikleriyle yiyecek-içecek yönetimi konularında donanımlı, gıda hammaddelerinin besin değerini kaybetmeden, sorumluluğundaki görevlilerle birlikte yemek pişirme kültür ve aktivitesini resim, heykel, müzik, felsefe ve görgü kuralları ile birleştirerek görsel şölen içerisinde sunabilen, eğitimli (şef) yönetici kişidir</a:t>
            </a:r>
            <a:r>
              <a:rPr lang="tr-TR" sz="1600" b="1" dirty="0" smtClean="0">
                <a:solidFill>
                  <a:schemeClr val="bg1"/>
                </a:solidFill>
              </a:rPr>
              <a:t>.</a:t>
            </a: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sz="1600" b="1" dirty="0">
                <a:solidFill>
                  <a:schemeClr val="bg1"/>
                </a:solidFill>
              </a:rPr>
              <a:t>Fizik, kimya, biyoloji, matematik alanlarına ilgili,</a:t>
            </a:r>
          </a:p>
          <a:p>
            <a:r>
              <a:rPr lang="tr-TR" sz="1600" b="1" dirty="0">
                <a:solidFill>
                  <a:schemeClr val="bg1"/>
                </a:solidFill>
              </a:rPr>
              <a:t>• İnceleme ve araştırma yapmaya meraklı,</a:t>
            </a:r>
          </a:p>
          <a:p>
            <a:r>
              <a:rPr lang="tr-TR" sz="1600" b="1" dirty="0">
                <a:solidFill>
                  <a:schemeClr val="bg1"/>
                </a:solidFill>
              </a:rPr>
              <a:t>• Ellerini çok iyi kullanabilme yeteneğine sahip,</a:t>
            </a:r>
          </a:p>
          <a:p>
            <a:r>
              <a:rPr lang="tr-TR" sz="1600" b="1" dirty="0">
                <a:solidFill>
                  <a:schemeClr val="bg1"/>
                </a:solidFill>
              </a:rPr>
              <a:t>• Fiziksel olarak sağlıklı ve yoğun iş temposuna dayanıklı,</a:t>
            </a:r>
          </a:p>
          <a:p>
            <a:r>
              <a:rPr lang="tr-TR" sz="1600" b="1" dirty="0">
                <a:solidFill>
                  <a:schemeClr val="bg1"/>
                </a:solidFill>
              </a:rPr>
              <a:t>• Takım çalışması ruhuna sahip, damak tadının bir üst kademe daha kuvvetli olması, hızlı etkin karar verebilen,</a:t>
            </a:r>
          </a:p>
          <a:p>
            <a:r>
              <a:rPr lang="tr-TR" sz="1600" b="1" dirty="0">
                <a:solidFill>
                  <a:schemeClr val="bg1"/>
                </a:solidFill>
              </a:rPr>
              <a:t>• Hijyenik kurallara duyarlı,</a:t>
            </a:r>
          </a:p>
          <a:p>
            <a:r>
              <a:rPr lang="tr-TR" sz="1600" b="1" dirty="0">
                <a:solidFill>
                  <a:schemeClr val="bg1"/>
                </a:solidFill>
              </a:rPr>
              <a:t>• Yoğun ve yaygın dikkatini üst düzeyde kullanabilen,</a:t>
            </a:r>
          </a:p>
          <a:p>
            <a:r>
              <a:rPr lang="tr-TR" sz="1600" b="1" dirty="0">
                <a:solidFill>
                  <a:schemeClr val="bg1"/>
                </a:solidFill>
              </a:rPr>
              <a:t>• Estetik, yaratıcı ve sabırlı özelliğe sahip,</a:t>
            </a:r>
          </a:p>
          <a:p>
            <a:r>
              <a:rPr lang="tr-TR" sz="1600" b="1" dirty="0">
                <a:solidFill>
                  <a:schemeClr val="bg1"/>
                </a:solidFill>
              </a:rPr>
              <a:t>• El-göz koordinasyonu ve hayal gücü gelişmiş</a:t>
            </a:r>
          </a:p>
          <a:p>
            <a:r>
              <a:rPr lang="tr-TR" sz="1600" b="1" dirty="0">
                <a:solidFill>
                  <a:schemeClr val="bg1"/>
                </a:solidFill>
              </a:rPr>
              <a:t>kişiler olmaları gerekir</a:t>
            </a:r>
            <a:r>
              <a:rPr lang="tr-TR" sz="1600" b="1" dirty="0" smtClean="0">
                <a:solidFill>
                  <a:schemeClr val="bg1"/>
                </a:solidFill>
              </a:rPr>
              <a:t>.</a:t>
            </a:r>
          </a:p>
          <a:p>
            <a:r>
              <a:rPr lang="tr-TR" sz="2400" b="1" u="sng" dirty="0" smtClean="0">
                <a:solidFill>
                  <a:srgbClr val="FF0000"/>
                </a:solidFill>
                <a:latin typeface="Arial Black" panose="020B0A04020102020204" pitchFamily="34" charset="0"/>
              </a:rPr>
              <a:t> ÇALIŞMA ALANLARI:</a:t>
            </a:r>
          </a:p>
          <a:p>
            <a:r>
              <a:rPr lang="tr-TR" sz="1600" b="1" dirty="0">
                <a:solidFill>
                  <a:schemeClr val="bg1"/>
                </a:solidFill>
              </a:rPr>
              <a:t>Gastronomi Uzmanlarının yoğun olarak özel sektörde çalışırlar. Gıda maddeleri işleyen müşteri potansiyeli yüksek her türlü otel ve restoranlarda görev yapabilirler.</a:t>
            </a:r>
          </a:p>
          <a:p>
            <a:r>
              <a:rPr lang="tr-TR" sz="1600" b="1" dirty="0">
                <a:solidFill>
                  <a:schemeClr val="bg1"/>
                </a:solidFill>
              </a:rPr>
              <a:t>• Son yıllarda ülkemiz turizminin gelişmesi ve hizmet sektöründe yiyecek- içecek ve eğlence hizmeti veren otel ve restoranların artış göstermesi ve rekabetin getirdiği müşteri memnuniyetinin önem kazanması nedeniyle ile önümüzdeki yıllarda bu alanda eğitim alan kişilere iş talebi artacaktır.</a:t>
            </a:r>
          </a:p>
        </p:txBody>
      </p:sp>
      <p:sp>
        <p:nvSpPr>
          <p:cNvPr id="22" name="Dikdörtgen 21"/>
          <p:cNvSpPr/>
          <p:nvPr/>
        </p:nvSpPr>
        <p:spPr>
          <a:xfrm>
            <a:off x="2218712" y="10387685"/>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45"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p>
        </p:txBody>
      </p:sp>
      <p:sp>
        <p:nvSpPr>
          <p:cNvPr id="16" name="Dikdörtgen 15"/>
          <p:cNvSpPr/>
          <p:nvPr/>
        </p:nvSpPr>
        <p:spPr>
          <a:xfrm>
            <a:off x="2223182" y="932387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5690888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81966" y="672872"/>
            <a:ext cx="6045200" cy="954107"/>
          </a:xfrm>
          <a:prstGeom prst="rect">
            <a:avLst/>
          </a:prstGeom>
          <a:noFill/>
        </p:spPr>
        <p:txBody>
          <a:bodyPr wrap="square" rtlCol="0">
            <a:spAutoFit/>
          </a:bodyPr>
          <a:lstStyle/>
          <a:p>
            <a:pPr algn="ctr"/>
            <a:r>
              <a:rPr lang="tr-TR" sz="5600" dirty="0" smtClean="0">
                <a:solidFill>
                  <a:schemeClr val="bg1"/>
                </a:solidFill>
                <a:latin typeface="Planet Benson 2" panose="02000503000000020004" pitchFamily="2" charset="0"/>
                <a:cs typeface="Agent Orange" panose="00000400000000000000" pitchFamily="2" charset="0"/>
              </a:rPr>
              <a:t>GASTRONOMI</a:t>
            </a:r>
            <a:endParaRPr lang="tr-TR" sz="56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2172225" y="4710420"/>
            <a:ext cx="1003801" cy="646331"/>
          </a:xfrm>
          <a:prstGeom prst="rect">
            <a:avLst/>
          </a:prstGeom>
        </p:spPr>
        <p:txBody>
          <a:bodyPr wrap="none">
            <a:spAutoFit/>
          </a:bodyPr>
          <a:lstStyle/>
          <a:p>
            <a:r>
              <a:rPr lang="tr-TR" sz="3600" b="1" dirty="0" smtClean="0">
                <a:latin typeface="Top Secret" panose="02000800000000000000" pitchFamily="2" charset="0"/>
              </a:rPr>
              <a:t>908</a:t>
            </a:r>
            <a:endParaRPr lang="tr-TR" sz="4800" b="1" dirty="0">
              <a:latin typeface="Top Secret" panose="02000800000000000000" pitchFamily="2" charset="0"/>
            </a:endParaRPr>
          </a:p>
        </p:txBody>
      </p:sp>
      <p:sp>
        <p:nvSpPr>
          <p:cNvPr id="10" name="Metin kutusu 9"/>
          <p:cNvSpPr txBox="1"/>
          <p:nvPr/>
        </p:nvSpPr>
        <p:spPr>
          <a:xfrm>
            <a:off x="7900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TS-2</a:t>
            </a:r>
            <a:endParaRPr lang="tr-TR" sz="2000" dirty="0">
              <a:latin typeface="AlleyOop" pitchFamily="2" charset="0"/>
              <a:ea typeface="AlleyOop" pitchFamily="2" charset="0"/>
            </a:endParaRPr>
          </a:p>
        </p:txBody>
      </p:sp>
      <p:sp>
        <p:nvSpPr>
          <p:cNvPr id="11" name="Metin kutusu 10"/>
          <p:cNvSpPr txBox="1"/>
          <p:nvPr/>
        </p:nvSpPr>
        <p:spPr>
          <a:xfrm>
            <a:off x="9396663" y="1204539"/>
            <a:ext cx="1259304" cy="707886"/>
          </a:xfrm>
          <a:prstGeom prst="rect">
            <a:avLst/>
          </a:prstGeom>
          <a:noFill/>
        </p:spPr>
        <p:txBody>
          <a:bodyPr wrap="square" rtlCol="0">
            <a:spAutoFit/>
          </a:bodyPr>
          <a:lstStyle/>
          <a:p>
            <a:r>
              <a:rPr lang="tr-TR" sz="2000" dirty="0" smtClean="0">
                <a:latin typeface="AlleyOop" pitchFamily="2" charset="0"/>
                <a:ea typeface="AlleyOop" pitchFamily="2" charset="0"/>
              </a:rPr>
              <a:t>TS-2</a:t>
            </a:r>
          </a:p>
          <a:p>
            <a:endParaRPr lang="tr-TR" sz="2000" dirty="0">
              <a:latin typeface="AlleyOop" pitchFamily="2" charset="0"/>
              <a:ea typeface="AlleyOop" pitchFamily="2" charset="0"/>
            </a:endParaRPr>
          </a:p>
        </p:txBody>
      </p:sp>
      <p:sp>
        <p:nvSpPr>
          <p:cNvPr id="15" name="Metin kutusu 14"/>
          <p:cNvSpPr txBox="1"/>
          <p:nvPr/>
        </p:nvSpPr>
        <p:spPr>
          <a:xfrm>
            <a:off x="3530029" y="10800826"/>
            <a:ext cx="3749075" cy="830997"/>
          </a:xfrm>
          <a:prstGeom prst="rect">
            <a:avLst/>
          </a:prstGeom>
          <a:noFill/>
        </p:spPr>
        <p:txBody>
          <a:bodyPr wrap="square" rtlCol="0">
            <a:spAutoFit/>
          </a:bodyPr>
          <a:lstStyle/>
          <a:p>
            <a:pPr algn="ctr"/>
            <a:r>
              <a:rPr lang="tr-TR" sz="1600" b="1" dirty="0" smtClean="0">
                <a:latin typeface="Arial Black" panose="020B0A04020102020204" pitchFamily="34" charset="0"/>
              </a:rPr>
              <a:t>AKDENİZ ÜNİV.</a:t>
            </a:r>
            <a:endParaRPr lang="tr-TR" sz="1400" b="1" dirty="0" smtClean="0">
              <a:latin typeface="Arial Black" panose="020B0A04020102020204" pitchFamily="34" charset="0"/>
            </a:endParaRPr>
          </a:p>
          <a:p>
            <a:pPr algn="ctr"/>
            <a:r>
              <a:rPr lang="tr-TR" sz="1600" b="1" dirty="0" smtClean="0">
                <a:latin typeface="Arial Black" panose="020B0A04020102020204" pitchFamily="34" charset="0"/>
              </a:rPr>
              <a:t> TABAN PUAN: </a:t>
            </a:r>
            <a:r>
              <a:rPr lang="tr-TR" sz="1600" b="1" dirty="0">
                <a:latin typeface="Arial Black" panose="020B0A04020102020204" pitchFamily="34" charset="0"/>
              </a:rPr>
              <a:t>416,186</a:t>
            </a:r>
            <a:endParaRPr lang="tr-TR" sz="1600" b="1" dirty="0" smtClean="0">
              <a:latin typeface="Arial Black" panose="020B0A04020102020204" pitchFamily="34" charset="0"/>
            </a:endParaRPr>
          </a:p>
          <a:p>
            <a:pPr algn="ctr"/>
            <a:r>
              <a:rPr lang="tr-TR" sz="1600" b="1" dirty="0" smtClean="0">
                <a:latin typeface="Arial Black" panose="020B0A04020102020204" pitchFamily="34" charset="0"/>
              </a:rPr>
              <a:t>BAŞARI SIRASI: 20.700</a:t>
            </a:r>
            <a:endParaRPr lang="tr-TR" sz="1600" b="1" dirty="0">
              <a:latin typeface="Arial Black" panose="020B0A04020102020204" pitchFamily="34" charset="0"/>
            </a:endParaRPr>
          </a:p>
        </p:txBody>
      </p:sp>
      <p:sp>
        <p:nvSpPr>
          <p:cNvPr id="17" name="Metin kutusu 16"/>
          <p:cNvSpPr txBox="1"/>
          <p:nvPr/>
        </p:nvSpPr>
        <p:spPr>
          <a:xfrm>
            <a:off x="7174830" y="10748198"/>
            <a:ext cx="3481137" cy="823302"/>
          </a:xfrm>
          <a:prstGeom prst="rect">
            <a:avLst/>
          </a:prstGeom>
          <a:noFill/>
        </p:spPr>
        <p:txBody>
          <a:bodyPr wrap="square" rtlCol="0">
            <a:spAutoFit/>
          </a:bodyPr>
          <a:lstStyle/>
          <a:p>
            <a:pPr algn="ctr"/>
            <a:r>
              <a:rPr lang="tr-TR" sz="1550" b="1" dirty="0" smtClean="0">
                <a:latin typeface="Arial Black" panose="020B0A04020102020204" pitchFamily="34" charset="0"/>
              </a:rPr>
              <a:t>ATATÜRK ÜNİV.</a:t>
            </a:r>
          </a:p>
          <a:p>
            <a:pPr algn="ctr"/>
            <a:r>
              <a:rPr lang="tr-TR" sz="1600" b="1" dirty="0">
                <a:latin typeface="Arial Black" panose="020B0A04020102020204" pitchFamily="34" charset="0"/>
              </a:rPr>
              <a:t>TABAN PUAN: 360,682</a:t>
            </a:r>
          </a:p>
          <a:p>
            <a:pPr algn="ctr"/>
            <a:r>
              <a:rPr lang="tr-TR" sz="1600" b="1" dirty="0" smtClean="0">
                <a:latin typeface="Arial Black" panose="020B0A04020102020204" pitchFamily="34" charset="0"/>
              </a:rPr>
              <a:t>BAŞARI SIRASI: 79.500</a:t>
            </a:r>
          </a:p>
        </p:txBody>
      </p:sp>
      <p:sp>
        <p:nvSpPr>
          <p:cNvPr id="18" name="Dikdörtgen 17"/>
          <p:cNvSpPr/>
          <p:nvPr/>
        </p:nvSpPr>
        <p:spPr>
          <a:xfrm>
            <a:off x="2124134" y="3504789"/>
            <a:ext cx="1005403" cy="646331"/>
          </a:xfrm>
          <a:prstGeom prst="rect">
            <a:avLst/>
          </a:prstGeom>
        </p:spPr>
        <p:txBody>
          <a:bodyPr wrap="none">
            <a:spAutoFit/>
          </a:bodyPr>
          <a:lstStyle/>
          <a:p>
            <a:r>
              <a:rPr lang="tr-TR" sz="3600" b="1" dirty="0" smtClean="0">
                <a:latin typeface="Top Secret" panose="02000800000000000000" pitchFamily="2" charset="0"/>
              </a:rPr>
              <a:t>603</a:t>
            </a:r>
            <a:endParaRPr lang="tr-TR" sz="4800" b="1" dirty="0">
              <a:latin typeface="Top Secret" panose="02000800000000000000" pitchFamily="2" charset="0"/>
            </a:endParaRPr>
          </a:p>
        </p:txBody>
      </p:sp>
      <p:sp>
        <p:nvSpPr>
          <p:cNvPr id="19" name="Dikdörtgen 18"/>
          <p:cNvSpPr/>
          <p:nvPr/>
        </p:nvSpPr>
        <p:spPr>
          <a:xfrm>
            <a:off x="2056604" y="5803952"/>
            <a:ext cx="1176925" cy="646331"/>
          </a:xfrm>
          <a:prstGeom prst="rect">
            <a:avLst/>
          </a:prstGeom>
        </p:spPr>
        <p:txBody>
          <a:bodyPr wrap="none">
            <a:spAutoFit/>
          </a:bodyPr>
          <a:lstStyle/>
          <a:p>
            <a:r>
              <a:rPr lang="tr-TR" sz="3600" b="1" dirty="0" smtClean="0">
                <a:latin typeface="Top Secret" panose="02000800000000000000" pitchFamily="2" charset="0"/>
              </a:rPr>
              <a:t>1.140</a:t>
            </a:r>
            <a:endParaRPr lang="tr-TR" sz="4800" b="1" dirty="0">
              <a:latin typeface="Top Secret" panose="02000800000000000000" pitchFamily="2" charset="0"/>
            </a:endParaRPr>
          </a:p>
        </p:txBody>
      </p:sp>
      <p:sp>
        <p:nvSpPr>
          <p:cNvPr id="3" name="Metin kutusu 2"/>
          <p:cNvSpPr txBox="1"/>
          <p:nvPr/>
        </p:nvSpPr>
        <p:spPr>
          <a:xfrm>
            <a:off x="3530029" y="2295299"/>
            <a:ext cx="6641433" cy="7602081"/>
          </a:xfrm>
          <a:prstGeom prst="rect">
            <a:avLst/>
          </a:prstGeom>
          <a:noFill/>
        </p:spPr>
        <p:txBody>
          <a:bodyPr wrap="square" rtlCol="0">
            <a:spAutoFit/>
          </a:bodyPr>
          <a:lstStyle/>
          <a:p>
            <a:r>
              <a:rPr lang="tr-TR" sz="2400" b="1" u="sng" dirty="0" smtClean="0">
                <a:solidFill>
                  <a:srgbClr val="FF0000"/>
                </a:solidFill>
                <a:latin typeface="Arial Black" panose="020B0A04020102020204" pitchFamily="34" charset="0"/>
              </a:rPr>
              <a:t>PROGRAMIN AMACI: </a:t>
            </a:r>
          </a:p>
          <a:p>
            <a:r>
              <a:rPr lang="tr-TR" sz="1600" b="1" dirty="0">
                <a:solidFill>
                  <a:schemeClr val="bg1"/>
                </a:solidFill>
              </a:rPr>
              <a:t>Gastronomi Uzmanı; Zengin Türk mutfak kültürünün geliştirilmesini, uluslararası düzeyde tanıtılmasını ve saygınlığının korunmasını sağlayan, modern ve klasik pişirme teknikleriyle yiyecek-içecek yönetimi konularında donanımlı, gıda hammaddelerinin besin değerini kaybetmeden, sorumluluğundaki görevlilerle birlikte yemek pişirme kültür ve aktivitesini resim, heykel, müzik, felsefe ve görgü kuralları ile birleştirerek görsel şölen içerisinde sunabilen, eğitimli (şef) yönetici kişidir</a:t>
            </a:r>
            <a:r>
              <a:rPr lang="tr-TR" sz="1600" b="1" dirty="0" smtClean="0">
                <a:solidFill>
                  <a:schemeClr val="bg1"/>
                </a:solidFill>
              </a:rPr>
              <a:t>.</a:t>
            </a:r>
          </a:p>
          <a:p>
            <a:r>
              <a:rPr lang="tr-TR" sz="2400" b="1" u="sng" dirty="0" smtClean="0">
                <a:solidFill>
                  <a:srgbClr val="FF0000"/>
                </a:solidFill>
                <a:latin typeface="Arial Black" panose="020B0A04020102020204" pitchFamily="34" charset="0"/>
              </a:rPr>
              <a:t>GEREKEN NİTELİKLER: </a:t>
            </a:r>
            <a:endParaRPr lang="tr-TR" sz="2400" b="1" dirty="0" smtClean="0">
              <a:solidFill>
                <a:schemeClr val="bg1"/>
              </a:solidFill>
            </a:endParaRPr>
          </a:p>
          <a:p>
            <a:r>
              <a:rPr lang="tr-TR" sz="1600" b="1" dirty="0">
                <a:solidFill>
                  <a:schemeClr val="bg1"/>
                </a:solidFill>
              </a:rPr>
              <a:t>Fizik, kimya, biyoloji, matematik alanlarına ilgili,</a:t>
            </a:r>
          </a:p>
          <a:p>
            <a:r>
              <a:rPr lang="tr-TR" sz="1600" b="1" dirty="0">
                <a:solidFill>
                  <a:schemeClr val="bg1"/>
                </a:solidFill>
              </a:rPr>
              <a:t>• İnceleme ve araştırma yapmaya meraklı,</a:t>
            </a:r>
          </a:p>
          <a:p>
            <a:r>
              <a:rPr lang="tr-TR" sz="1600" b="1" dirty="0">
                <a:solidFill>
                  <a:schemeClr val="bg1"/>
                </a:solidFill>
              </a:rPr>
              <a:t>• Ellerini çok iyi kullanabilme yeteneğine sahip,</a:t>
            </a:r>
          </a:p>
          <a:p>
            <a:r>
              <a:rPr lang="tr-TR" sz="1600" b="1" dirty="0">
                <a:solidFill>
                  <a:schemeClr val="bg1"/>
                </a:solidFill>
              </a:rPr>
              <a:t>• Fiziksel olarak sağlıklı ve yoğun iş temposuna dayanıklı,</a:t>
            </a:r>
          </a:p>
          <a:p>
            <a:r>
              <a:rPr lang="tr-TR" sz="1600" b="1" dirty="0">
                <a:solidFill>
                  <a:schemeClr val="bg1"/>
                </a:solidFill>
              </a:rPr>
              <a:t>• Takım çalışması ruhuna sahip, damak tadının bir üst kademe daha kuvvetli olması, hızlı etkin karar verebilen,</a:t>
            </a:r>
          </a:p>
          <a:p>
            <a:r>
              <a:rPr lang="tr-TR" sz="1600" b="1" dirty="0">
                <a:solidFill>
                  <a:schemeClr val="bg1"/>
                </a:solidFill>
              </a:rPr>
              <a:t>• Hijyenik kurallara duyarlı,</a:t>
            </a:r>
          </a:p>
          <a:p>
            <a:r>
              <a:rPr lang="tr-TR" sz="1600" b="1" dirty="0">
                <a:solidFill>
                  <a:schemeClr val="bg1"/>
                </a:solidFill>
              </a:rPr>
              <a:t>• Yoğun ve yaygın dikkatini üst düzeyde kullanabilen,</a:t>
            </a:r>
          </a:p>
          <a:p>
            <a:r>
              <a:rPr lang="tr-TR" sz="1600" b="1" dirty="0">
                <a:solidFill>
                  <a:schemeClr val="bg1"/>
                </a:solidFill>
              </a:rPr>
              <a:t>• Estetik, yaratıcı ve sabırlı özelliğe sahip,</a:t>
            </a:r>
          </a:p>
          <a:p>
            <a:r>
              <a:rPr lang="tr-TR" sz="1600" b="1" dirty="0">
                <a:solidFill>
                  <a:schemeClr val="bg1"/>
                </a:solidFill>
              </a:rPr>
              <a:t>• El-göz koordinasyonu ve hayal gücü gelişmiş</a:t>
            </a:r>
          </a:p>
          <a:p>
            <a:r>
              <a:rPr lang="tr-TR" sz="1600" b="1" dirty="0">
                <a:solidFill>
                  <a:schemeClr val="bg1"/>
                </a:solidFill>
              </a:rPr>
              <a:t>kişiler olmaları gerekir</a:t>
            </a:r>
            <a:r>
              <a:rPr lang="tr-TR" sz="1600" b="1" dirty="0" smtClean="0">
                <a:solidFill>
                  <a:schemeClr val="bg1"/>
                </a:solidFill>
              </a:rPr>
              <a:t>.</a:t>
            </a:r>
          </a:p>
          <a:p>
            <a:r>
              <a:rPr lang="tr-TR" sz="2400" b="1" u="sng" dirty="0" smtClean="0">
                <a:solidFill>
                  <a:srgbClr val="FF0000"/>
                </a:solidFill>
                <a:latin typeface="Arial Black" panose="020B0A04020102020204" pitchFamily="34" charset="0"/>
              </a:rPr>
              <a:t> ÇALIŞMA ALANLARI:</a:t>
            </a:r>
          </a:p>
          <a:p>
            <a:r>
              <a:rPr lang="tr-TR" sz="1600" b="1" dirty="0">
                <a:solidFill>
                  <a:schemeClr val="bg1"/>
                </a:solidFill>
              </a:rPr>
              <a:t>Gastronomi Uzmanlarının yoğun olarak özel sektörde çalışırlar. Gıda maddeleri işleyen müşteri potansiyeli yüksek her türlü otel ve restoranlarda görev yapabilirler.</a:t>
            </a:r>
          </a:p>
          <a:p>
            <a:r>
              <a:rPr lang="tr-TR" sz="1600" b="1" dirty="0">
                <a:solidFill>
                  <a:schemeClr val="bg1"/>
                </a:solidFill>
              </a:rPr>
              <a:t>• Son yıllarda ülkemiz turizminin gelişmesi ve hizmet sektöründe yiyecek- içecek ve eğlence hizmeti veren otel ve restoranların artış göstermesi ve rekabetin getirdiği müşteri memnuniyetinin önem kazanması nedeniyle ile önümüzdeki yıllarda bu alanda eğitim alan kişilere iş talebi artacaktır.</a:t>
            </a:r>
          </a:p>
        </p:txBody>
      </p:sp>
      <p:sp>
        <p:nvSpPr>
          <p:cNvPr id="22" name="Dikdörtgen 21"/>
          <p:cNvSpPr/>
          <p:nvPr/>
        </p:nvSpPr>
        <p:spPr>
          <a:xfrm>
            <a:off x="2218712" y="10387685"/>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sp>
        <p:nvSpPr>
          <p:cNvPr id="14" name="Dikdörtgen 13"/>
          <p:cNvSpPr/>
          <p:nvPr/>
        </p:nvSpPr>
        <p:spPr>
          <a:xfrm>
            <a:off x="2224845" y="824238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p>
        </p:txBody>
      </p:sp>
      <p:sp>
        <p:nvSpPr>
          <p:cNvPr id="16" name="Dikdörtgen 15"/>
          <p:cNvSpPr/>
          <p:nvPr/>
        </p:nvSpPr>
        <p:spPr>
          <a:xfrm>
            <a:off x="2223182" y="9323876"/>
            <a:ext cx="805029" cy="430887"/>
          </a:xfrm>
          <a:prstGeom prst="rect">
            <a:avLst/>
          </a:prstGeom>
        </p:spPr>
        <p:txBody>
          <a:bodyPr wrap="none">
            <a:spAutoFit/>
          </a:bodyPr>
          <a:lstStyle/>
          <a:p>
            <a:pPr algn="ctr"/>
            <a:r>
              <a:rPr lang="tr-TR" sz="2200" b="1" dirty="0" smtClean="0">
                <a:latin typeface="Agent Orange" panose="00000400000000000000" pitchFamily="2" charset="0"/>
                <a:cs typeface="Agent Orange" panose="00000400000000000000" pitchFamily="2" charset="0"/>
              </a:rPr>
              <a:t>---</a:t>
            </a:r>
            <a:endParaRPr lang="tr-TR" sz="2200" b="1" dirty="0">
              <a:latin typeface="Agent Orange" panose="00000400000000000000" pitchFamily="2" charset="0"/>
              <a:cs typeface="Agent Orange" panose="00000400000000000000" pitchFamily="2" charset="0"/>
            </a:endParaRPr>
          </a:p>
        </p:txBody>
      </p:sp>
      <p:pic>
        <p:nvPicPr>
          <p:cNvPr id="20" name="Resim 19">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2340247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etin kutusu 3"/>
          <p:cNvSpPr txBox="1"/>
          <p:nvPr/>
        </p:nvSpPr>
        <p:spPr>
          <a:xfrm>
            <a:off x="1371600" y="3135086"/>
            <a:ext cx="8033657" cy="6863417"/>
          </a:xfrm>
          <a:prstGeom prst="rect">
            <a:avLst/>
          </a:prstGeom>
          <a:noFill/>
        </p:spPr>
        <p:txBody>
          <a:bodyPr wrap="square" rtlCol="0">
            <a:spAutoFit/>
          </a:bodyPr>
          <a:lstStyle/>
          <a:p>
            <a:pPr algn="ctr"/>
            <a:r>
              <a:rPr lang="tr-TR" sz="8800" dirty="0" smtClean="0">
                <a:solidFill>
                  <a:schemeClr val="bg1"/>
                </a:solidFill>
                <a:latin typeface="Hulkbusters 3D" pitchFamily="2" charset="0"/>
              </a:rPr>
              <a:t>BIZI DINLEDIGINIZ </a:t>
            </a:r>
          </a:p>
          <a:p>
            <a:pPr algn="ctr"/>
            <a:r>
              <a:rPr lang="tr-TR" sz="8800" dirty="0" smtClean="0">
                <a:solidFill>
                  <a:schemeClr val="bg1"/>
                </a:solidFill>
                <a:latin typeface="Hulkbusters 3D" pitchFamily="2" charset="0"/>
              </a:rPr>
              <a:t>ICIN TESEKKUR</a:t>
            </a:r>
          </a:p>
          <a:p>
            <a:pPr algn="ctr"/>
            <a:r>
              <a:rPr lang="tr-TR" sz="8800" dirty="0" smtClean="0">
                <a:solidFill>
                  <a:schemeClr val="bg1"/>
                </a:solidFill>
                <a:latin typeface="Hulkbusters 3D" pitchFamily="2" charset="0"/>
              </a:rPr>
              <a:t>EDERIZ.</a:t>
            </a:r>
            <a:endParaRPr lang="tr-TR" sz="8800" dirty="0">
              <a:solidFill>
                <a:schemeClr val="bg1"/>
              </a:solidFill>
              <a:latin typeface="Hulkbusters 3D" pitchFamily="2" charset="0"/>
            </a:endParaRPr>
          </a:p>
        </p:txBody>
      </p:sp>
    </p:spTree>
    <p:extLst>
      <p:ext uri="{BB962C8B-B14F-4D97-AF65-F5344CB8AC3E}">
        <p14:creationId xmlns:p14="http://schemas.microsoft.com/office/powerpoint/2010/main" val="913105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ikdörtgen 3"/>
          <p:cNvSpPr/>
          <p:nvPr/>
        </p:nvSpPr>
        <p:spPr>
          <a:xfrm>
            <a:off x="1012371" y="751114"/>
            <a:ext cx="8458200" cy="280851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tr-TR" sz="8800" dirty="0" smtClean="0">
                <a:latin typeface="Hetilica" panose="02000804000000020004" pitchFamily="2" charset="0"/>
                <a:cs typeface="Agent Orange" panose="00000400000000000000" pitchFamily="2" charset="0"/>
              </a:rPr>
              <a:t>KAYNAKÇA</a:t>
            </a:r>
            <a:endParaRPr lang="tr-TR" sz="8800" dirty="0">
              <a:latin typeface="Hetilica" panose="02000804000000020004" pitchFamily="2" charset="0"/>
              <a:cs typeface="Agent Orange" panose="00000400000000000000" pitchFamily="2" charset="0"/>
            </a:endParaRPr>
          </a:p>
        </p:txBody>
      </p:sp>
      <p:sp>
        <p:nvSpPr>
          <p:cNvPr id="5" name="Dikdörtgen 4"/>
          <p:cNvSpPr/>
          <p:nvPr/>
        </p:nvSpPr>
        <p:spPr>
          <a:xfrm>
            <a:off x="2802191" y="6114534"/>
            <a:ext cx="5193794" cy="369332"/>
          </a:xfrm>
          <a:prstGeom prst="rect">
            <a:avLst/>
          </a:prstGeom>
        </p:spPr>
        <p:txBody>
          <a:bodyPr wrap="none">
            <a:spAutoFit/>
          </a:bodyPr>
          <a:lstStyle/>
          <a:p>
            <a:r>
              <a:rPr lang="sv-SE" dirty="0"/>
              <a:t>GASTRONOMI (GASTRONOMI VE MUTFAK SANATLARI</a:t>
            </a:r>
          </a:p>
        </p:txBody>
      </p:sp>
      <p:sp>
        <p:nvSpPr>
          <p:cNvPr id="6" name="Dikdörtgen 5"/>
          <p:cNvSpPr/>
          <p:nvPr/>
        </p:nvSpPr>
        <p:spPr>
          <a:xfrm>
            <a:off x="1012372" y="4212771"/>
            <a:ext cx="8458200" cy="728254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t" anchorCtr="0"/>
          <a:lstStyle/>
          <a:p>
            <a:r>
              <a:rPr lang="tr-TR" sz="4000" b="1" dirty="0">
                <a:hlinkClick r:id="rId2"/>
              </a:rPr>
              <a:t>http://</a:t>
            </a:r>
            <a:r>
              <a:rPr lang="tr-TR" sz="4000" b="1" dirty="0" smtClean="0">
                <a:hlinkClick r:id="rId2"/>
              </a:rPr>
              <a:t>www.dersimiz.com</a:t>
            </a:r>
            <a:endParaRPr lang="tr-TR" sz="4000" b="1" dirty="0" smtClean="0"/>
          </a:p>
          <a:p>
            <a:r>
              <a:rPr lang="tr-TR" sz="4000" b="1" dirty="0">
                <a:hlinkClick r:id="rId3"/>
              </a:rPr>
              <a:t>http://</a:t>
            </a:r>
            <a:r>
              <a:rPr lang="tr-TR" sz="4000" b="1" dirty="0" smtClean="0">
                <a:hlinkClick r:id="rId3"/>
              </a:rPr>
              <a:t>www.derszamani.net</a:t>
            </a:r>
            <a:endParaRPr lang="tr-TR" sz="4000" b="1" dirty="0" smtClean="0"/>
          </a:p>
          <a:p>
            <a:r>
              <a:rPr lang="tr-TR" sz="4000" b="1" dirty="0">
                <a:hlinkClick r:id="rId4"/>
              </a:rPr>
              <a:t>http://</a:t>
            </a:r>
            <a:r>
              <a:rPr lang="tr-TR" sz="4000" b="1" dirty="0" smtClean="0">
                <a:hlinkClick r:id="rId4"/>
              </a:rPr>
              <a:t>kpss.memurlar.net/istatistik/unvan/default.aspx?Type=4&amp;Branch=4265.0</a:t>
            </a:r>
            <a:endParaRPr lang="tr-TR" sz="4000" b="1" dirty="0" smtClean="0"/>
          </a:p>
          <a:p>
            <a:endParaRPr lang="tr-TR" sz="4000" b="1" dirty="0"/>
          </a:p>
          <a:p>
            <a:endParaRPr lang="tr-TR" sz="4000" b="1" dirty="0"/>
          </a:p>
        </p:txBody>
      </p:sp>
    </p:spTree>
    <p:extLst>
      <p:ext uri="{BB962C8B-B14F-4D97-AF65-F5344CB8AC3E}">
        <p14:creationId xmlns:p14="http://schemas.microsoft.com/office/powerpoint/2010/main" val="4056449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417096"/>
            <a:ext cx="5406189" cy="1446550"/>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BESLENME VE DIYETETIK</a:t>
            </a: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7"/>
            <a:ext cx="1160895" cy="646331"/>
          </a:xfrm>
          <a:prstGeom prst="rect">
            <a:avLst/>
          </a:prstGeom>
        </p:spPr>
        <p:txBody>
          <a:bodyPr wrap="none">
            <a:spAutoFit/>
          </a:bodyPr>
          <a:lstStyle/>
          <a:p>
            <a:r>
              <a:rPr lang="tr-TR" sz="3600" b="1" dirty="0" smtClean="0">
                <a:latin typeface="Top Secret" panose="02000800000000000000" pitchFamily="2" charset="0"/>
              </a:rPr>
              <a:t>1.189</a:t>
            </a:r>
            <a:endParaRPr lang="tr-TR" sz="4800" b="1" dirty="0">
              <a:latin typeface="Top Secret" panose="02000800000000000000" pitchFamily="2" charset="0"/>
            </a:endParaRPr>
          </a:p>
        </p:txBody>
      </p:sp>
      <p:sp>
        <p:nvSpPr>
          <p:cNvPr id="10" name="Metin kutusu 9"/>
          <p:cNvSpPr txBox="1"/>
          <p:nvPr/>
        </p:nvSpPr>
        <p:spPr>
          <a:xfrm>
            <a:off x="866274" y="1236623"/>
            <a:ext cx="818147" cy="400110"/>
          </a:xfrm>
          <a:prstGeom prst="rect">
            <a:avLst/>
          </a:prstGeom>
          <a:noFill/>
        </p:spPr>
        <p:txBody>
          <a:bodyPr wrap="square" rtlCol="0">
            <a:spAutoFit/>
          </a:bodyPr>
          <a:lstStyle/>
          <a:p>
            <a:r>
              <a:rPr lang="tr-TR" sz="2000" dirty="0" smtClean="0">
                <a:latin typeface="AlleyOop" pitchFamily="2" charset="0"/>
                <a:ea typeface="AlleyOop" pitchFamily="2" charset="0"/>
              </a:rPr>
              <a:t>YS-2</a:t>
            </a:r>
            <a:endParaRPr lang="tr-TR" sz="2000" dirty="0">
              <a:latin typeface="AlleyOop" pitchFamily="2" charset="0"/>
              <a:ea typeface="AlleyOop" pitchFamily="2" charset="0"/>
            </a:endParaRPr>
          </a:p>
        </p:txBody>
      </p:sp>
      <p:sp>
        <p:nvSpPr>
          <p:cNvPr id="11" name="Metin kutusu 10"/>
          <p:cNvSpPr txBox="1"/>
          <p:nvPr/>
        </p:nvSpPr>
        <p:spPr>
          <a:xfrm>
            <a:off x="9373937" y="1236623"/>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YGS-2</a:t>
            </a:r>
            <a:endParaRPr lang="tr-TR" sz="2000" dirty="0">
              <a:latin typeface="AlleyOop" pitchFamily="2" charset="0"/>
              <a:ea typeface="AlleyOop" pitchFamily="2" charset="0"/>
            </a:endParaRPr>
          </a:p>
        </p:txBody>
      </p:sp>
      <p:sp>
        <p:nvSpPr>
          <p:cNvPr id="12" name="Metin kutusu 11"/>
          <p:cNvSpPr txBox="1"/>
          <p:nvPr/>
        </p:nvSpPr>
        <p:spPr>
          <a:xfrm>
            <a:off x="1771733" y="9245481"/>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sp>
        <p:nvSpPr>
          <p:cNvPr id="14" name="Dikdörtgen 13"/>
          <p:cNvSpPr/>
          <p:nvPr/>
        </p:nvSpPr>
        <p:spPr>
          <a:xfrm>
            <a:off x="1847933" y="10463479"/>
            <a:ext cx="1616148"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80,350</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705725" y="1080660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SELÇUK ÜNİVERSİTESİ</a:t>
            </a:r>
          </a:p>
          <a:p>
            <a:pPr algn="ctr"/>
            <a:r>
              <a:rPr lang="tr-TR" sz="1600" b="1" dirty="0" smtClean="0">
                <a:latin typeface="Arial Black" panose="020B0A04020102020204" pitchFamily="34" charset="0"/>
              </a:rPr>
              <a:t> TABAN PUAN: 439,685</a:t>
            </a:r>
          </a:p>
          <a:p>
            <a:pPr algn="ctr"/>
            <a:r>
              <a:rPr lang="tr-TR" sz="1600" b="1" dirty="0" smtClean="0">
                <a:latin typeface="Arial Black" panose="020B0A04020102020204" pitchFamily="34" charset="0"/>
              </a:rPr>
              <a:t>BAŞARI SIRASI: 56.400</a:t>
            </a:r>
            <a:endParaRPr lang="tr-TR" sz="1600" b="1" dirty="0">
              <a:latin typeface="Arial Black" panose="020B0A04020102020204" pitchFamily="34" charset="0"/>
            </a:endParaRPr>
          </a:p>
        </p:txBody>
      </p:sp>
      <p:sp>
        <p:nvSpPr>
          <p:cNvPr id="17" name="Metin kutusu 16"/>
          <p:cNvSpPr txBox="1"/>
          <p:nvPr/>
        </p:nvSpPr>
        <p:spPr>
          <a:xfrm>
            <a:off x="7202904" y="10749514"/>
            <a:ext cx="3481137" cy="800219"/>
          </a:xfrm>
          <a:prstGeom prst="rect">
            <a:avLst/>
          </a:prstGeom>
          <a:noFill/>
        </p:spPr>
        <p:txBody>
          <a:bodyPr wrap="square" rtlCol="0">
            <a:spAutoFit/>
          </a:bodyPr>
          <a:lstStyle/>
          <a:p>
            <a:pPr algn="ctr"/>
            <a:r>
              <a:rPr lang="tr-TR" sz="1400" b="1" dirty="0" smtClean="0">
                <a:latin typeface="Arial Black" panose="020B0A04020102020204" pitchFamily="34" charset="0"/>
              </a:rPr>
              <a:t>AĞRI İBRAHİM ÇEÇEN ÜNİV.(İ.Ö)</a:t>
            </a:r>
          </a:p>
          <a:p>
            <a:pPr algn="ctr"/>
            <a:r>
              <a:rPr lang="tr-TR" sz="1600" b="1" dirty="0" smtClean="0">
                <a:latin typeface="Arial Black" panose="020B0A04020102020204" pitchFamily="34" charset="0"/>
              </a:rPr>
              <a:t> TABAN PUAN: 395,795</a:t>
            </a:r>
          </a:p>
          <a:p>
            <a:pPr algn="ctr"/>
            <a:r>
              <a:rPr lang="tr-TR" sz="1600" b="1" dirty="0" smtClean="0">
                <a:latin typeface="Arial Black" panose="020B0A04020102020204" pitchFamily="34" charset="0"/>
              </a:rPr>
              <a:t>BAŞARI SIRASI: 105.000</a:t>
            </a:r>
            <a:endParaRPr lang="tr-TR" sz="1600" b="1" dirty="0">
              <a:latin typeface="Arial Black" panose="020B0A04020102020204" pitchFamily="34" charset="0"/>
            </a:endParaRPr>
          </a:p>
        </p:txBody>
      </p:sp>
      <p:sp>
        <p:nvSpPr>
          <p:cNvPr id="18" name="Dikdörtgen 17"/>
          <p:cNvSpPr/>
          <p:nvPr/>
        </p:nvSpPr>
        <p:spPr>
          <a:xfrm>
            <a:off x="1940022" y="4762865"/>
            <a:ext cx="1271502" cy="646331"/>
          </a:xfrm>
          <a:prstGeom prst="rect">
            <a:avLst/>
          </a:prstGeom>
        </p:spPr>
        <p:txBody>
          <a:bodyPr wrap="none">
            <a:spAutoFit/>
          </a:bodyPr>
          <a:lstStyle/>
          <a:p>
            <a:r>
              <a:rPr lang="tr-TR" sz="3600" b="1" dirty="0" smtClean="0">
                <a:latin typeface="Top Secret" panose="02000800000000000000" pitchFamily="2" charset="0"/>
              </a:rPr>
              <a:t>1.349</a:t>
            </a:r>
            <a:endParaRPr lang="tr-TR" sz="4800" b="1" dirty="0">
              <a:latin typeface="Top Secret" panose="02000800000000000000" pitchFamily="2" charset="0"/>
            </a:endParaRPr>
          </a:p>
        </p:txBody>
      </p:sp>
      <p:sp>
        <p:nvSpPr>
          <p:cNvPr id="19" name="Dikdörtgen 18"/>
          <p:cNvSpPr/>
          <p:nvPr/>
        </p:nvSpPr>
        <p:spPr>
          <a:xfrm>
            <a:off x="2046752" y="5829532"/>
            <a:ext cx="1059906" cy="646331"/>
          </a:xfrm>
          <a:prstGeom prst="rect">
            <a:avLst/>
          </a:prstGeom>
        </p:spPr>
        <p:txBody>
          <a:bodyPr wrap="none">
            <a:spAutoFit/>
          </a:bodyPr>
          <a:lstStyle/>
          <a:p>
            <a:r>
              <a:rPr lang="tr-TR" sz="3600" b="1" dirty="0" smtClean="0">
                <a:latin typeface="Top Secret" panose="02000800000000000000" pitchFamily="2" charset="0"/>
              </a:rPr>
              <a:t>1.191</a:t>
            </a:r>
            <a:endParaRPr lang="tr-TR" sz="4800" b="1" dirty="0">
              <a:latin typeface="Top Secret" panose="02000800000000000000" pitchFamily="2" charset="0"/>
            </a:endParaRPr>
          </a:p>
        </p:txBody>
      </p:sp>
      <p:sp>
        <p:nvSpPr>
          <p:cNvPr id="20" name="Dikdörtgen 19"/>
          <p:cNvSpPr/>
          <p:nvPr/>
        </p:nvSpPr>
        <p:spPr>
          <a:xfrm>
            <a:off x="1855240" y="8206941"/>
            <a:ext cx="1378904"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69,619</a:t>
            </a:r>
            <a:endParaRPr lang="tr-TR" sz="2200" b="1" dirty="0">
              <a:latin typeface="Agent Orange" panose="00000400000000000000" pitchFamily="2" charset="0"/>
              <a:cs typeface="Agent Orange" panose="00000400000000000000" pitchFamily="2" charset="0"/>
            </a:endParaRPr>
          </a:p>
        </p:txBody>
      </p:sp>
      <p:sp>
        <p:nvSpPr>
          <p:cNvPr id="21" name="Metin kutusu 20"/>
          <p:cNvSpPr txBox="1"/>
          <p:nvPr/>
        </p:nvSpPr>
        <p:spPr>
          <a:xfrm>
            <a:off x="3705725" y="2235200"/>
            <a:ext cx="6537159" cy="7571303"/>
          </a:xfrm>
          <a:prstGeom prst="rect">
            <a:avLst/>
          </a:prstGeom>
          <a:noFill/>
        </p:spPr>
        <p:txBody>
          <a:bodyPr wrap="square" rtlCol="0">
            <a:spAutoFit/>
          </a:bodyPr>
          <a:lstStyle/>
          <a:p>
            <a:r>
              <a:rPr lang="tr-TR" sz="1600" b="1" dirty="0">
                <a:solidFill>
                  <a:srgbClr val="FF0000"/>
                </a:solidFill>
                <a:latin typeface="Arial Black" panose="020B0A04020102020204" pitchFamily="34" charset="0"/>
              </a:rPr>
              <a:t>Programın Amacı:</a:t>
            </a:r>
            <a:r>
              <a:rPr lang="tr-TR" sz="1600" b="1" dirty="0">
                <a:solidFill>
                  <a:schemeClr val="bg1"/>
                </a:solidFill>
                <a:latin typeface="Arial Black" panose="020B0A04020102020204" pitchFamily="34" charset="0"/>
              </a:rPr>
              <a:t> Beslenme ve diyetetik programının amacı, beslenme ve besinlerle ilgili bilimsel ilkelerin, sağlığın korunması ve hastalıkların iyileştirilmesi çalışmalarının uygulanması alanında çalışacak insan gücünü yetiştirmek ve bu alanda araştırma yapmaktır</a:t>
            </a:r>
            <a:r>
              <a:rPr lang="tr-TR" sz="1600" b="1" dirty="0" smtClean="0">
                <a:solidFill>
                  <a:schemeClr val="bg1"/>
                </a:solidFill>
                <a:latin typeface="Arial Black" panose="020B0A04020102020204" pitchFamily="34" charset="0"/>
              </a:rPr>
              <a:t>.</a:t>
            </a:r>
          </a:p>
          <a:p>
            <a:endParaRPr lang="tr-TR" b="1" dirty="0">
              <a:solidFill>
                <a:schemeClr val="bg1"/>
              </a:solidFill>
              <a:latin typeface="Arial Black" panose="020B0A04020102020204" pitchFamily="34" charset="0"/>
            </a:endParaRPr>
          </a:p>
          <a:p>
            <a:r>
              <a:rPr lang="tr-TR" sz="1600" b="1" dirty="0">
                <a:solidFill>
                  <a:srgbClr val="FF0000"/>
                </a:solidFill>
                <a:latin typeface="Arial Black" panose="020B0A04020102020204" pitchFamily="34" charset="0"/>
              </a:rPr>
              <a:t>Gereken Nitelikler</a:t>
            </a:r>
            <a:r>
              <a:rPr lang="tr-TR" sz="1600" b="1" dirty="0" smtClean="0">
                <a:solidFill>
                  <a:srgbClr val="FF0000"/>
                </a:solidFill>
                <a:latin typeface="Arial Black" panose="020B0A04020102020204" pitchFamily="34" charset="0"/>
              </a:rPr>
              <a:t>:</a:t>
            </a:r>
            <a:r>
              <a:rPr lang="tr-TR" sz="1600" b="1" dirty="0" smtClean="0">
                <a:solidFill>
                  <a:schemeClr val="bg1"/>
                </a:solidFill>
                <a:latin typeface="Arial Black" panose="020B0A04020102020204" pitchFamily="34" charset="0"/>
              </a:rPr>
              <a:t> </a:t>
            </a:r>
            <a:r>
              <a:rPr lang="tr-TR" sz="1600" dirty="0" smtClean="0">
                <a:solidFill>
                  <a:schemeClr val="bg1"/>
                </a:solidFill>
                <a:latin typeface="Arial Black" panose="020B0A04020102020204" pitchFamily="34" charset="0"/>
              </a:rPr>
              <a:t>Beslenme </a:t>
            </a:r>
            <a:r>
              <a:rPr lang="tr-TR" sz="1600" dirty="0">
                <a:solidFill>
                  <a:schemeClr val="bg1"/>
                </a:solidFill>
                <a:latin typeface="Arial Black" panose="020B0A04020102020204" pitchFamily="34" charset="0"/>
              </a:rPr>
              <a:t>bilimi biyoloji, biyokimya, mikrobiyoloji ve besin bilimi ile yakından ilgili bir alandır. Bu nedenle, beslenme ve diyetetik alanında çalışacak kişilerin doğa bilimlerine meraklı ve bu alanda iyi yetişmiş olmaları gerekir. Ayrıca sabırlı, başkaları ile işbirliği yapabilen, düşüncelerini başkalarına aktarıp onları etkileyebilen kimseler bu alanda başarılı olabilirler.</a:t>
            </a:r>
            <a:endParaRPr lang="tr-TR" sz="1600" b="1" dirty="0" smtClean="0">
              <a:solidFill>
                <a:schemeClr val="bg1"/>
              </a:solidFill>
              <a:latin typeface="Arial Black" panose="020B0A04020102020204" pitchFamily="34" charset="0"/>
            </a:endParaRPr>
          </a:p>
          <a:p>
            <a:endParaRPr lang="tr-TR" sz="1600" b="1" dirty="0" smtClean="0">
              <a:solidFill>
                <a:schemeClr val="bg1"/>
              </a:solidFill>
              <a:latin typeface="Arial Black" panose="020B0A04020102020204" pitchFamily="34" charset="0"/>
            </a:endParaRPr>
          </a:p>
          <a:p>
            <a:r>
              <a:rPr lang="tr-TR" sz="1600" b="1" dirty="0" smtClean="0">
                <a:solidFill>
                  <a:srgbClr val="FF0000"/>
                </a:solidFill>
                <a:latin typeface="Arial Black" panose="020B0A04020102020204" pitchFamily="34" charset="0"/>
              </a:rPr>
              <a:t>Çalışma </a:t>
            </a:r>
            <a:r>
              <a:rPr lang="tr-TR" sz="1600" b="1" dirty="0">
                <a:solidFill>
                  <a:srgbClr val="FF0000"/>
                </a:solidFill>
                <a:latin typeface="Arial Black" panose="020B0A04020102020204" pitchFamily="34" charset="0"/>
              </a:rPr>
              <a:t>Alanları:</a:t>
            </a:r>
            <a:r>
              <a:rPr lang="tr-TR" sz="1600" dirty="0">
                <a:solidFill>
                  <a:srgbClr val="FF0000"/>
                </a:solidFill>
                <a:latin typeface="Arial Black" panose="020B0A04020102020204" pitchFamily="34" charset="0"/>
              </a:rPr>
              <a:t> Mezunların çalışma alanları dört grupta toplanabilir:</a:t>
            </a:r>
          </a:p>
          <a:p>
            <a:r>
              <a:rPr lang="tr-TR" sz="1600" dirty="0">
                <a:solidFill>
                  <a:schemeClr val="bg1"/>
                </a:solidFill>
                <a:latin typeface="Arial Black" panose="020B0A04020102020204" pitchFamily="34" charset="0"/>
              </a:rPr>
              <a:t>1. Diyetisyen olarak sağlık kuruluşlarında yataklı tedavi kurumları diyetisyenliği ve halk sağlığı diyetisyenliği yapabilirler.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2. Toplu beslenme yapan kuruluşlarda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3. Beslenme eğitimcisi ve öğretmen olarak eğitim kurumlarında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4. Araştırma ve endüstri kuruluşlarında görev alabilirler.</a:t>
            </a:r>
          </a:p>
          <a:p>
            <a:r>
              <a:rPr lang="tr-TR" sz="1600" dirty="0">
                <a:solidFill>
                  <a:schemeClr val="bg1"/>
                </a:solidFill>
                <a:latin typeface="Arial Black" panose="020B0A04020102020204" pitchFamily="34" charset="0"/>
              </a:rPr>
              <a:t>Diyetisyenlik ülkemizde yeni gelişen bir meslek alanıdır.</a:t>
            </a:r>
          </a:p>
          <a:p>
            <a:endParaRPr lang="tr-TR" sz="1400" b="1" dirty="0">
              <a:solidFill>
                <a:schemeClr val="bg1"/>
              </a:solidFill>
              <a:latin typeface="Arial Black" panose="020B0A04020102020204" pitchFamily="34" charset="0"/>
            </a:endParaRPr>
          </a:p>
          <a:p>
            <a:r>
              <a:rPr lang="tr-TR" sz="1400" dirty="0">
                <a:solidFill>
                  <a:schemeClr val="bg1"/>
                </a:solidFill>
                <a:latin typeface="Arial Black" panose="020B0A04020102020204" pitchFamily="34" charset="0"/>
              </a:rPr>
              <a:t>Okullarda, sosyal hizmet kurumlarında, hastanelerde, kamu ve endüstri kuruluşlarında </a:t>
            </a:r>
            <a:r>
              <a:rPr lang="tr-TR" sz="1400" dirty="0" err="1">
                <a:solidFill>
                  <a:schemeClr val="bg1"/>
                </a:solidFill>
                <a:latin typeface="Arial Black" panose="020B0A04020102020204" pitchFamily="34" charset="0"/>
              </a:rPr>
              <a:t>vb</a:t>
            </a:r>
            <a:r>
              <a:rPr lang="tr-TR" sz="1400" dirty="0">
                <a:solidFill>
                  <a:schemeClr val="bg1"/>
                </a:solidFill>
                <a:latin typeface="Arial Black" panose="020B0A04020102020204" pitchFamily="34" charset="0"/>
              </a:rPr>
              <a:t> yerlerde diyetisyenin çalışmalarından yararlanma eğilimi artmaktadır. Bu nedenle iyi yetişmiş bir diyetisyenin iş bulma sorunu olmayabilir</a:t>
            </a:r>
            <a:r>
              <a:rPr lang="tr-TR" sz="1400" dirty="0" smtClean="0">
                <a:solidFill>
                  <a:schemeClr val="bg1"/>
                </a:solidFill>
                <a:latin typeface="Arial Black" panose="020B0A04020102020204" pitchFamily="34" charset="0"/>
              </a:rPr>
              <a:t>.</a:t>
            </a:r>
            <a:endParaRPr lang="tr-TR" sz="1200" b="1" dirty="0" smtClean="0">
              <a:solidFill>
                <a:schemeClr val="bg1"/>
              </a:solidFill>
              <a:latin typeface="Arial Black" panose="020B0A04020102020204" pitchFamily="34"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2330933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43200" y="417096"/>
            <a:ext cx="5406189" cy="2123658"/>
          </a:xfrm>
          <a:prstGeom prst="rect">
            <a:avLst/>
          </a:prstGeom>
          <a:noFill/>
        </p:spPr>
        <p:txBody>
          <a:bodyPr wrap="square" rtlCol="0">
            <a:spAutoFit/>
          </a:bodyPr>
          <a:lstStyle/>
          <a:p>
            <a:pPr algn="ctr"/>
            <a:r>
              <a:rPr lang="tr-TR" sz="4400" dirty="0" smtClean="0">
                <a:solidFill>
                  <a:schemeClr val="bg1"/>
                </a:solidFill>
                <a:latin typeface="Planet Benson 2" panose="02000503000000020004" pitchFamily="2" charset="0"/>
                <a:cs typeface="Agent Orange" panose="00000400000000000000" pitchFamily="2" charset="0"/>
              </a:rPr>
              <a:t>BESLENME VE DIYETETIK</a:t>
            </a:r>
          </a:p>
          <a:p>
            <a:pPr algn="ctr"/>
            <a:endParaRPr lang="tr-TR" sz="4400" dirty="0">
              <a:solidFill>
                <a:schemeClr val="bg1"/>
              </a:solidFill>
              <a:latin typeface="Planet Benson 2" panose="02000503000000020004" pitchFamily="2" charset="0"/>
              <a:cs typeface="Agent Orange" panose="00000400000000000000" pitchFamily="2" charset="0"/>
            </a:endParaRPr>
          </a:p>
        </p:txBody>
      </p:sp>
      <p:sp>
        <p:nvSpPr>
          <p:cNvPr id="7" name="Dikdörtgen 6"/>
          <p:cNvSpPr/>
          <p:nvPr/>
        </p:nvSpPr>
        <p:spPr>
          <a:xfrm>
            <a:off x="1972106" y="3544867"/>
            <a:ext cx="1491114" cy="646331"/>
          </a:xfrm>
          <a:prstGeom prst="rect">
            <a:avLst/>
          </a:prstGeom>
        </p:spPr>
        <p:txBody>
          <a:bodyPr wrap="none">
            <a:spAutoFit/>
          </a:bodyPr>
          <a:lstStyle/>
          <a:p>
            <a:r>
              <a:rPr lang="tr-TR" sz="3600" b="1" dirty="0" smtClean="0">
                <a:latin typeface="Top Secret" panose="02000800000000000000" pitchFamily="2" charset="0"/>
              </a:rPr>
              <a:t>15.565</a:t>
            </a:r>
            <a:endParaRPr lang="tr-TR" sz="4800" b="1" dirty="0">
              <a:latin typeface="Top Secret" panose="02000800000000000000" pitchFamily="2" charset="0"/>
            </a:endParaRPr>
          </a:p>
        </p:txBody>
      </p:sp>
      <p:sp>
        <p:nvSpPr>
          <p:cNvPr id="10" name="Metin kutusu 9"/>
          <p:cNvSpPr txBox="1"/>
          <p:nvPr/>
        </p:nvSpPr>
        <p:spPr>
          <a:xfrm>
            <a:off x="866274" y="1204539"/>
            <a:ext cx="905459"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1" name="Metin kutusu 10"/>
          <p:cNvSpPr txBox="1"/>
          <p:nvPr/>
        </p:nvSpPr>
        <p:spPr>
          <a:xfrm>
            <a:off x="9454147" y="1220581"/>
            <a:ext cx="1259304" cy="400110"/>
          </a:xfrm>
          <a:prstGeom prst="rect">
            <a:avLst/>
          </a:prstGeom>
          <a:noFill/>
        </p:spPr>
        <p:txBody>
          <a:bodyPr wrap="square" rtlCol="0">
            <a:spAutoFit/>
          </a:bodyPr>
          <a:lstStyle/>
          <a:p>
            <a:r>
              <a:rPr lang="tr-TR" sz="2000" dirty="0" smtClean="0">
                <a:latin typeface="AlleyOop" pitchFamily="2" charset="0"/>
                <a:ea typeface="AlleyOop" pitchFamily="2" charset="0"/>
              </a:rPr>
              <a:t>MF-3</a:t>
            </a:r>
            <a:endParaRPr lang="tr-TR" sz="2000" dirty="0">
              <a:latin typeface="AlleyOop" pitchFamily="2" charset="0"/>
              <a:ea typeface="AlleyOop" pitchFamily="2" charset="0"/>
            </a:endParaRPr>
          </a:p>
        </p:txBody>
      </p:sp>
      <p:sp>
        <p:nvSpPr>
          <p:cNvPr id="12" name="Metin kutusu 11"/>
          <p:cNvSpPr txBox="1"/>
          <p:nvPr/>
        </p:nvSpPr>
        <p:spPr>
          <a:xfrm>
            <a:off x="1771733" y="9245481"/>
            <a:ext cx="1653319" cy="523220"/>
          </a:xfrm>
          <a:prstGeom prst="rect">
            <a:avLst/>
          </a:prstGeom>
          <a:noFill/>
        </p:spPr>
        <p:txBody>
          <a:bodyPr wrap="square" rtlCol="0">
            <a:spAutoFit/>
          </a:bodyPr>
          <a:lstStyle/>
          <a:p>
            <a:pPr algn="ctr"/>
            <a:r>
              <a:rPr lang="tr-TR" sz="1400" b="1" dirty="0" smtClean="0">
                <a:latin typeface="Arial Black" panose="020B0A04020102020204" pitchFamily="34" charset="0"/>
              </a:rPr>
              <a:t>TABAN PUAN OLUŞMAMIŞ</a:t>
            </a:r>
            <a:endParaRPr lang="tr-TR" sz="1400" b="1" dirty="0">
              <a:latin typeface="Arial Black" panose="020B0A04020102020204" pitchFamily="34" charset="0"/>
            </a:endParaRPr>
          </a:p>
        </p:txBody>
      </p:sp>
      <p:sp>
        <p:nvSpPr>
          <p:cNvPr id="14" name="Dikdörtgen 13"/>
          <p:cNvSpPr/>
          <p:nvPr/>
        </p:nvSpPr>
        <p:spPr>
          <a:xfrm>
            <a:off x="1847933" y="10463479"/>
            <a:ext cx="1616148"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80,350</a:t>
            </a:r>
            <a:endParaRPr lang="tr-TR" sz="2200" b="1" dirty="0">
              <a:latin typeface="Agent Orange" panose="00000400000000000000" pitchFamily="2" charset="0"/>
              <a:cs typeface="Agent Orange" panose="00000400000000000000" pitchFamily="2" charset="0"/>
            </a:endParaRPr>
          </a:p>
        </p:txBody>
      </p:sp>
      <p:sp>
        <p:nvSpPr>
          <p:cNvPr id="15" name="Metin kutusu 14"/>
          <p:cNvSpPr txBox="1"/>
          <p:nvPr/>
        </p:nvSpPr>
        <p:spPr>
          <a:xfrm>
            <a:off x="3705725" y="10806606"/>
            <a:ext cx="3481137" cy="830997"/>
          </a:xfrm>
          <a:prstGeom prst="rect">
            <a:avLst/>
          </a:prstGeom>
          <a:noFill/>
        </p:spPr>
        <p:txBody>
          <a:bodyPr wrap="square" rtlCol="0">
            <a:spAutoFit/>
          </a:bodyPr>
          <a:lstStyle/>
          <a:p>
            <a:pPr algn="ctr"/>
            <a:r>
              <a:rPr lang="tr-TR" sz="1600" b="1" dirty="0" smtClean="0">
                <a:latin typeface="Arial Black" panose="020B0A04020102020204" pitchFamily="34" charset="0"/>
              </a:rPr>
              <a:t>HACETTEPE ÜNİVERSİTESİ</a:t>
            </a:r>
          </a:p>
          <a:p>
            <a:pPr algn="ctr"/>
            <a:r>
              <a:rPr lang="tr-TR" sz="1600" b="1" dirty="0" smtClean="0">
                <a:latin typeface="Arial Black" panose="020B0A04020102020204" pitchFamily="34" charset="0"/>
              </a:rPr>
              <a:t> TABAN PUAN: 434,664</a:t>
            </a:r>
          </a:p>
          <a:p>
            <a:pPr algn="ctr"/>
            <a:r>
              <a:rPr lang="tr-TR" sz="1600" b="1" dirty="0" smtClean="0">
                <a:latin typeface="Arial Black" panose="020B0A04020102020204" pitchFamily="34" charset="0"/>
              </a:rPr>
              <a:t>BAŞARI SIRASI: 28.700</a:t>
            </a:r>
            <a:endParaRPr lang="tr-TR" sz="1600" b="1" dirty="0">
              <a:latin typeface="Arial Black" panose="020B0A04020102020204" pitchFamily="34" charset="0"/>
            </a:endParaRPr>
          </a:p>
        </p:txBody>
      </p:sp>
      <p:sp>
        <p:nvSpPr>
          <p:cNvPr id="17" name="Metin kutusu 16"/>
          <p:cNvSpPr txBox="1"/>
          <p:nvPr/>
        </p:nvSpPr>
        <p:spPr>
          <a:xfrm>
            <a:off x="7202904" y="10749514"/>
            <a:ext cx="3481137" cy="830997"/>
          </a:xfrm>
          <a:prstGeom prst="rect">
            <a:avLst/>
          </a:prstGeom>
          <a:noFill/>
        </p:spPr>
        <p:txBody>
          <a:bodyPr wrap="square" rtlCol="0">
            <a:spAutoFit/>
          </a:bodyPr>
          <a:lstStyle/>
          <a:p>
            <a:pPr algn="ctr"/>
            <a:r>
              <a:rPr lang="tr-TR" sz="1500" b="1" dirty="0" smtClean="0">
                <a:latin typeface="Arial Black" panose="020B0A04020102020204" pitchFamily="34" charset="0"/>
              </a:rPr>
              <a:t>GÜMÜŞHANE ÜNİVERSİTESİ</a:t>
            </a:r>
          </a:p>
          <a:p>
            <a:pPr algn="ctr"/>
            <a:r>
              <a:rPr lang="tr-TR" sz="1600" b="1" dirty="0" smtClean="0">
                <a:latin typeface="Arial Black" panose="020B0A04020102020204" pitchFamily="34" charset="0"/>
              </a:rPr>
              <a:t> TABAN PUAN: 374,754</a:t>
            </a:r>
          </a:p>
          <a:p>
            <a:pPr algn="ctr"/>
            <a:r>
              <a:rPr lang="tr-TR" sz="1600" b="1" dirty="0" smtClean="0">
                <a:latin typeface="Arial Black" panose="020B0A04020102020204" pitchFamily="34" charset="0"/>
              </a:rPr>
              <a:t>BAŞARI SIRASI: 65.900</a:t>
            </a:r>
            <a:endParaRPr lang="tr-TR" sz="1600" b="1" dirty="0">
              <a:latin typeface="Arial Black" panose="020B0A04020102020204" pitchFamily="34" charset="0"/>
            </a:endParaRPr>
          </a:p>
        </p:txBody>
      </p:sp>
      <p:sp>
        <p:nvSpPr>
          <p:cNvPr id="18" name="Dikdörtgen 17"/>
          <p:cNvSpPr/>
          <p:nvPr/>
        </p:nvSpPr>
        <p:spPr>
          <a:xfrm>
            <a:off x="1940022" y="4762865"/>
            <a:ext cx="1226618" cy="646331"/>
          </a:xfrm>
          <a:prstGeom prst="rect">
            <a:avLst/>
          </a:prstGeom>
        </p:spPr>
        <p:txBody>
          <a:bodyPr wrap="none">
            <a:spAutoFit/>
          </a:bodyPr>
          <a:lstStyle/>
          <a:p>
            <a:r>
              <a:rPr lang="tr-TR" sz="3600" b="1" dirty="0" smtClean="0">
                <a:latin typeface="Top Secret" panose="02000800000000000000" pitchFamily="2" charset="0"/>
              </a:rPr>
              <a:t>1.325</a:t>
            </a:r>
            <a:endParaRPr lang="tr-TR" sz="4800" b="1" dirty="0">
              <a:latin typeface="Top Secret" panose="02000800000000000000" pitchFamily="2" charset="0"/>
            </a:endParaRPr>
          </a:p>
        </p:txBody>
      </p:sp>
      <p:sp>
        <p:nvSpPr>
          <p:cNvPr id="19" name="Dikdörtgen 18"/>
          <p:cNvSpPr/>
          <p:nvPr/>
        </p:nvSpPr>
        <p:spPr>
          <a:xfrm>
            <a:off x="2046752" y="5829532"/>
            <a:ext cx="1293944" cy="646331"/>
          </a:xfrm>
          <a:prstGeom prst="rect">
            <a:avLst/>
          </a:prstGeom>
        </p:spPr>
        <p:txBody>
          <a:bodyPr wrap="none">
            <a:spAutoFit/>
          </a:bodyPr>
          <a:lstStyle/>
          <a:p>
            <a:r>
              <a:rPr lang="tr-TR" sz="3600" b="1" dirty="0" smtClean="0">
                <a:latin typeface="Top Secret" panose="02000800000000000000" pitchFamily="2" charset="0"/>
              </a:rPr>
              <a:t>1.460</a:t>
            </a:r>
            <a:endParaRPr lang="tr-TR" sz="4800" b="1" dirty="0">
              <a:latin typeface="Top Secret" panose="02000800000000000000" pitchFamily="2" charset="0"/>
            </a:endParaRPr>
          </a:p>
        </p:txBody>
      </p:sp>
      <p:sp>
        <p:nvSpPr>
          <p:cNvPr id="20" name="Dikdörtgen 19"/>
          <p:cNvSpPr/>
          <p:nvPr/>
        </p:nvSpPr>
        <p:spPr>
          <a:xfrm>
            <a:off x="1855240" y="8206941"/>
            <a:ext cx="1378904" cy="430887"/>
          </a:xfrm>
          <a:prstGeom prst="rect">
            <a:avLst/>
          </a:prstGeom>
        </p:spPr>
        <p:txBody>
          <a:bodyPr wrap="none">
            <a:spAutoFit/>
          </a:bodyPr>
          <a:lstStyle/>
          <a:p>
            <a:r>
              <a:rPr lang="tr-TR" sz="2200" b="1" dirty="0" smtClean="0">
                <a:latin typeface="Agent Orange" panose="00000400000000000000" pitchFamily="2" charset="0"/>
                <a:cs typeface="Agent Orange" panose="00000400000000000000" pitchFamily="2" charset="0"/>
              </a:rPr>
              <a:t>69,619</a:t>
            </a:r>
            <a:endParaRPr lang="tr-TR" sz="2200" b="1" dirty="0">
              <a:latin typeface="Agent Orange" panose="00000400000000000000" pitchFamily="2" charset="0"/>
              <a:cs typeface="Agent Orange" panose="00000400000000000000" pitchFamily="2" charset="0"/>
            </a:endParaRPr>
          </a:p>
        </p:txBody>
      </p:sp>
      <p:sp>
        <p:nvSpPr>
          <p:cNvPr id="21" name="Metin kutusu 20"/>
          <p:cNvSpPr txBox="1"/>
          <p:nvPr/>
        </p:nvSpPr>
        <p:spPr>
          <a:xfrm>
            <a:off x="3705725" y="2235200"/>
            <a:ext cx="6537159" cy="7571303"/>
          </a:xfrm>
          <a:prstGeom prst="rect">
            <a:avLst/>
          </a:prstGeom>
          <a:noFill/>
        </p:spPr>
        <p:txBody>
          <a:bodyPr wrap="square" rtlCol="0">
            <a:spAutoFit/>
          </a:bodyPr>
          <a:lstStyle/>
          <a:p>
            <a:r>
              <a:rPr lang="tr-TR" sz="1600" b="1" dirty="0">
                <a:solidFill>
                  <a:srgbClr val="FF0000"/>
                </a:solidFill>
                <a:latin typeface="Arial Black" panose="020B0A04020102020204" pitchFamily="34" charset="0"/>
              </a:rPr>
              <a:t>Programın Amacı:</a:t>
            </a:r>
            <a:r>
              <a:rPr lang="tr-TR" sz="1600" b="1" dirty="0">
                <a:solidFill>
                  <a:schemeClr val="bg1"/>
                </a:solidFill>
                <a:latin typeface="Arial Black" panose="020B0A04020102020204" pitchFamily="34" charset="0"/>
              </a:rPr>
              <a:t> Beslenme ve diyetetik programının amacı, beslenme ve besinlerle ilgili bilimsel ilkelerin, sağlığın korunması ve hastalıkların iyileştirilmesi çalışmalarının uygulanması alanında çalışacak insan gücünü yetiştirmek ve bu alanda araştırma yapmaktır</a:t>
            </a:r>
            <a:r>
              <a:rPr lang="tr-TR" sz="1600" b="1" dirty="0" smtClean="0">
                <a:solidFill>
                  <a:schemeClr val="bg1"/>
                </a:solidFill>
                <a:latin typeface="Arial Black" panose="020B0A04020102020204" pitchFamily="34" charset="0"/>
              </a:rPr>
              <a:t>.</a:t>
            </a:r>
          </a:p>
          <a:p>
            <a:endParaRPr lang="tr-TR" b="1" dirty="0">
              <a:solidFill>
                <a:schemeClr val="bg1"/>
              </a:solidFill>
              <a:latin typeface="Arial Black" panose="020B0A04020102020204" pitchFamily="34" charset="0"/>
            </a:endParaRPr>
          </a:p>
          <a:p>
            <a:r>
              <a:rPr lang="tr-TR" sz="1600" b="1" dirty="0">
                <a:solidFill>
                  <a:srgbClr val="FF0000"/>
                </a:solidFill>
                <a:latin typeface="Arial Black" panose="020B0A04020102020204" pitchFamily="34" charset="0"/>
              </a:rPr>
              <a:t>Gereken Nitelikler</a:t>
            </a:r>
            <a:r>
              <a:rPr lang="tr-TR" sz="1600" b="1" dirty="0" smtClean="0">
                <a:solidFill>
                  <a:srgbClr val="FF0000"/>
                </a:solidFill>
                <a:latin typeface="Arial Black" panose="020B0A04020102020204" pitchFamily="34" charset="0"/>
              </a:rPr>
              <a:t>:</a:t>
            </a:r>
            <a:r>
              <a:rPr lang="tr-TR" sz="1600" b="1" dirty="0" smtClean="0">
                <a:solidFill>
                  <a:schemeClr val="bg1"/>
                </a:solidFill>
                <a:latin typeface="Arial Black" panose="020B0A04020102020204" pitchFamily="34" charset="0"/>
              </a:rPr>
              <a:t> </a:t>
            </a:r>
            <a:r>
              <a:rPr lang="tr-TR" sz="1600" dirty="0" smtClean="0">
                <a:solidFill>
                  <a:schemeClr val="bg1"/>
                </a:solidFill>
                <a:latin typeface="Arial Black" panose="020B0A04020102020204" pitchFamily="34" charset="0"/>
              </a:rPr>
              <a:t>Beslenme </a:t>
            </a:r>
            <a:r>
              <a:rPr lang="tr-TR" sz="1600" dirty="0">
                <a:solidFill>
                  <a:schemeClr val="bg1"/>
                </a:solidFill>
                <a:latin typeface="Arial Black" panose="020B0A04020102020204" pitchFamily="34" charset="0"/>
              </a:rPr>
              <a:t>bilimi biyoloji, biyokimya, mikrobiyoloji ve besin bilimi ile yakından ilgili bir alandır. Bu nedenle, beslenme ve diyetetik alanında çalışacak kişilerin doğa bilimlerine meraklı ve bu alanda iyi yetişmiş olmaları gerekir. Ayrıca sabırlı, başkaları ile işbirliği yapabilen, düşüncelerini başkalarına aktarıp onları etkileyebilen kimseler bu alanda başarılı olabilirler.</a:t>
            </a:r>
            <a:endParaRPr lang="tr-TR" sz="1600" b="1" dirty="0" smtClean="0">
              <a:solidFill>
                <a:schemeClr val="bg1"/>
              </a:solidFill>
              <a:latin typeface="Arial Black" panose="020B0A04020102020204" pitchFamily="34" charset="0"/>
            </a:endParaRPr>
          </a:p>
          <a:p>
            <a:endParaRPr lang="tr-TR" sz="1600" b="1" dirty="0" smtClean="0">
              <a:solidFill>
                <a:schemeClr val="bg1"/>
              </a:solidFill>
              <a:latin typeface="Arial Black" panose="020B0A04020102020204" pitchFamily="34" charset="0"/>
            </a:endParaRPr>
          </a:p>
          <a:p>
            <a:r>
              <a:rPr lang="tr-TR" sz="1600" b="1" dirty="0" smtClean="0">
                <a:solidFill>
                  <a:srgbClr val="FF0000"/>
                </a:solidFill>
                <a:latin typeface="Arial Black" panose="020B0A04020102020204" pitchFamily="34" charset="0"/>
              </a:rPr>
              <a:t>Çalışma </a:t>
            </a:r>
            <a:r>
              <a:rPr lang="tr-TR" sz="1600" b="1" dirty="0">
                <a:solidFill>
                  <a:srgbClr val="FF0000"/>
                </a:solidFill>
                <a:latin typeface="Arial Black" panose="020B0A04020102020204" pitchFamily="34" charset="0"/>
              </a:rPr>
              <a:t>Alanları:</a:t>
            </a:r>
            <a:r>
              <a:rPr lang="tr-TR" sz="1600" dirty="0">
                <a:solidFill>
                  <a:srgbClr val="FF0000"/>
                </a:solidFill>
                <a:latin typeface="Arial Black" panose="020B0A04020102020204" pitchFamily="34" charset="0"/>
              </a:rPr>
              <a:t> Mezunların çalışma alanları dört grupta toplanabilir:</a:t>
            </a:r>
          </a:p>
          <a:p>
            <a:r>
              <a:rPr lang="tr-TR" sz="1600" dirty="0">
                <a:solidFill>
                  <a:schemeClr val="bg1"/>
                </a:solidFill>
                <a:latin typeface="Arial Black" panose="020B0A04020102020204" pitchFamily="34" charset="0"/>
              </a:rPr>
              <a:t>1. Diyetisyen olarak sağlık kuruluşlarında yataklı tedavi kurumları diyetisyenliği ve halk sağlığı diyetisyenliği yapabilirler.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2. Toplu beslenme yapan kuruluşlarda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3. Beslenme eğitimcisi ve öğretmen olarak eğitim kurumlarında çalışabilirler.</a:t>
            </a:r>
            <a:br>
              <a:rPr lang="tr-TR" sz="1600" dirty="0">
                <a:solidFill>
                  <a:schemeClr val="bg1"/>
                </a:solidFill>
                <a:latin typeface="Arial Black" panose="020B0A04020102020204" pitchFamily="34" charset="0"/>
              </a:rPr>
            </a:br>
            <a:r>
              <a:rPr lang="tr-TR" sz="1600" dirty="0">
                <a:solidFill>
                  <a:schemeClr val="bg1"/>
                </a:solidFill>
                <a:latin typeface="Arial Black" panose="020B0A04020102020204" pitchFamily="34" charset="0"/>
              </a:rPr>
              <a:t>4. Araştırma ve endüstri kuruluşlarında görev alabilirler.</a:t>
            </a:r>
          </a:p>
          <a:p>
            <a:r>
              <a:rPr lang="tr-TR" sz="1600" dirty="0">
                <a:solidFill>
                  <a:schemeClr val="bg1"/>
                </a:solidFill>
                <a:latin typeface="Arial Black" panose="020B0A04020102020204" pitchFamily="34" charset="0"/>
              </a:rPr>
              <a:t>Diyetisyenlik ülkemizde yeni gelişen bir meslek alanıdır.</a:t>
            </a:r>
          </a:p>
          <a:p>
            <a:endParaRPr lang="tr-TR" sz="1400" b="1" dirty="0">
              <a:solidFill>
                <a:schemeClr val="bg1"/>
              </a:solidFill>
              <a:latin typeface="Arial Black" panose="020B0A04020102020204" pitchFamily="34" charset="0"/>
            </a:endParaRPr>
          </a:p>
          <a:p>
            <a:r>
              <a:rPr lang="tr-TR" sz="1400" dirty="0">
                <a:solidFill>
                  <a:schemeClr val="bg1"/>
                </a:solidFill>
                <a:latin typeface="Arial Black" panose="020B0A04020102020204" pitchFamily="34" charset="0"/>
              </a:rPr>
              <a:t>Okullarda, sosyal hizmet kurumlarında, hastanelerde, kamu ve endüstri kuruluşlarında </a:t>
            </a:r>
            <a:r>
              <a:rPr lang="tr-TR" sz="1400" dirty="0" err="1">
                <a:solidFill>
                  <a:schemeClr val="bg1"/>
                </a:solidFill>
                <a:latin typeface="Arial Black" panose="020B0A04020102020204" pitchFamily="34" charset="0"/>
              </a:rPr>
              <a:t>vb</a:t>
            </a:r>
            <a:r>
              <a:rPr lang="tr-TR" sz="1400" dirty="0">
                <a:solidFill>
                  <a:schemeClr val="bg1"/>
                </a:solidFill>
                <a:latin typeface="Arial Black" panose="020B0A04020102020204" pitchFamily="34" charset="0"/>
              </a:rPr>
              <a:t> yerlerde diyetisyenin çalışmalarından yararlanma eğilimi artmaktadır. Bu nedenle iyi yetişmiş bir diyetisyenin iş bulma sorunu olmayabilir</a:t>
            </a:r>
            <a:r>
              <a:rPr lang="tr-TR" sz="1400" dirty="0" smtClean="0">
                <a:solidFill>
                  <a:schemeClr val="bg1"/>
                </a:solidFill>
                <a:latin typeface="Arial Black" panose="020B0A04020102020204" pitchFamily="34" charset="0"/>
              </a:rPr>
              <a:t>.</a:t>
            </a:r>
            <a:endParaRPr lang="tr-TR" sz="1200" b="1" dirty="0" smtClean="0">
              <a:solidFill>
                <a:schemeClr val="bg1"/>
              </a:solidFill>
              <a:latin typeface="Arial Black" panose="020B0A04020102020204" pitchFamily="34" charset="0"/>
            </a:endParaRPr>
          </a:p>
        </p:txBody>
      </p:sp>
      <p:pic>
        <p:nvPicPr>
          <p:cNvPr id="16" name="Resim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8000" b="80000" l="14000" r="85000"/>
                    </a14:imgEffect>
                  </a14:imgLayer>
                </a14:imgProps>
              </a:ext>
              <a:ext uri="{28A0092B-C50C-407E-A947-70E740481C1C}">
                <a14:useLocalDpi xmlns:a14="http://schemas.microsoft.com/office/drawing/2010/main" val="0"/>
              </a:ext>
            </a:extLst>
          </a:blip>
          <a:stretch>
            <a:fillRect/>
          </a:stretch>
        </p:blipFill>
        <p:spPr>
          <a:xfrm>
            <a:off x="65650" y="10948655"/>
            <a:ext cx="1715379" cy="1715379"/>
          </a:xfrm>
          <a:prstGeom prst="rect">
            <a:avLst/>
          </a:prstGeom>
        </p:spPr>
      </p:pic>
    </p:spTree>
    <p:extLst>
      <p:ext uri="{BB962C8B-B14F-4D97-AF65-F5344CB8AC3E}">
        <p14:creationId xmlns:p14="http://schemas.microsoft.com/office/powerpoint/2010/main" val="3839028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1667</TotalTime>
  <Words>4835</Words>
  <Application>Microsoft Office PowerPoint</Application>
  <PresentationFormat>Özel</PresentationFormat>
  <Paragraphs>1825</Paragraphs>
  <Slides>73</Slides>
  <Notes>0</Notes>
  <HiddenSlides>0</HiddenSlides>
  <MMClips>0</MMClips>
  <ScaleCrop>false</ScaleCrop>
  <HeadingPairs>
    <vt:vector size="6" baseType="variant">
      <vt:variant>
        <vt:lpstr>Kullanılan Yazı Tipleri</vt:lpstr>
      </vt:variant>
      <vt:variant>
        <vt:i4>14</vt:i4>
      </vt:variant>
      <vt:variant>
        <vt:lpstr>Tema</vt:lpstr>
      </vt:variant>
      <vt:variant>
        <vt:i4>3</vt:i4>
      </vt:variant>
      <vt:variant>
        <vt:lpstr>Slayt Başlıkları</vt:lpstr>
      </vt:variant>
      <vt:variant>
        <vt:i4>73</vt:i4>
      </vt:variant>
    </vt:vector>
  </HeadingPairs>
  <TitlesOfParts>
    <vt:vector size="90" baseType="lpstr">
      <vt:lpstr>Agent Orange</vt:lpstr>
      <vt:lpstr>AlleyOop</vt:lpstr>
      <vt:lpstr>Arial</vt:lpstr>
      <vt:lpstr>Arial Black</vt:lpstr>
      <vt:lpstr>Betsy Flanagan</vt:lpstr>
      <vt:lpstr>Bullpen 3D</vt:lpstr>
      <vt:lpstr>Calibri</vt:lpstr>
      <vt:lpstr>Calibri Light</vt:lpstr>
      <vt:lpstr>CF Anarchy</vt:lpstr>
      <vt:lpstr>CF Grand Nord</vt:lpstr>
      <vt:lpstr>Hetilica</vt:lpstr>
      <vt:lpstr>Hulkbusters 3D</vt:lpstr>
      <vt:lpstr>Planet Benson 2</vt:lpstr>
      <vt:lpstr>Top Secret</vt:lpstr>
      <vt:lpstr>Office Teması</vt:lpstr>
      <vt:lpstr>1_Office Teması</vt:lpstr>
      <vt:lpstr>2_Office Teması</vt:lpstr>
      <vt:lpstr>DEĞERLİ MESLEKTAŞLARIM SLAYTTA OTOMATİK GEÇİŞ MEVCUT OLUP   TIKLADIĞINIZDA OTOMATİK   OLARAK HARF OLAN SAYFALARA AKTARILACAKSINIZ.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ARİF</dc:creator>
  <cp:lastModifiedBy>ARİF</cp:lastModifiedBy>
  <cp:revision>247</cp:revision>
  <dcterms:created xsi:type="dcterms:W3CDTF">2017-02-07T05:13:18Z</dcterms:created>
  <dcterms:modified xsi:type="dcterms:W3CDTF">2017-02-09T21:23:49Z</dcterms:modified>
</cp:coreProperties>
</file>